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1" r:id="rId5"/>
    <p:sldMasterId id="214748367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AA8B8FC-4DD7-4207-B741-0A789C42A689}">
  <a:tblStyle styleId="{5AA8B8FC-4DD7-4207-B741-0A789C42A689}"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gif>
</file>

<file path=ppt/media/image22.png>
</file>

<file path=ppt/media/image23.gif>
</file>

<file path=ppt/media/image3.png>
</file>

<file path=ppt/media/image4.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25b4d7b20c_2_17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g325b4d7b20c_2_1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25b4d7b20c_0_7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325b4d7b20c_0_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25b4d7b20c_0_10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g325b4d7b20c_0_1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325b4d7b20c_0_10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g325b4d7b20c_0_1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36d6f2e3df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36d6f2e3d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25b4d7b20c_0_14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g325b4d7b20c_0_1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25b4d7b20c_0_11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g325b4d7b20c_0_1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325b4d7b20c_0_15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g325b4d7b20c_0_1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25b4d7b20c_0_15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g325b4d7b20c_0_1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325b4d7b20c_0_17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g325b4d7b20c_0_1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25b4d7b20c_0_18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g325b4d7b20c_0_1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25b4d7b20c_2_179: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325b4d7b20c_2_1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325b4d7b20c_0_20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g325b4d7b20c_0_2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325b4d7b20c_0_19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g325b4d7b20c_0_1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366e7b6459d_0_1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g366e7b6459d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66e7b645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366e7b645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66e7b6459d_0_1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g366e7b6459d_0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367dd1dec06_0_1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g367dd1dec06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367dd1dec06_0_2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g367dd1dec06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325b4d7b20c_0_21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g325b4d7b20c_0_2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325b4d7b20c_0_24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g325b4d7b20c_0_2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325b4d7b20c_0_23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g325b4d7b20c_0_2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25b4d7b20c_0_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g325b4d7b20c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325b4d7b20c_0_25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g325b4d7b20c_0_2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325b4d7b20c_2_2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3" name="Google Shape;523;g325b4d7b20c_2_26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4" name="Google Shape;524;g325b4d7b20c_2_26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ru"/>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325b4d7b20c_2_20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g325b4d7b20c_2_2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325b4d7b20c_0_2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g325b4d7b20c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25b4d7b20c_0_3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g325b4d7b20c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25b4d7b20c_0_3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g325b4d7b20c_0_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25b4d7b20c_0_5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325b4d7b20c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25b4d7b20c_0_7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g325b4d7b20c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Обложка">
  <p:cSld name="Обложка">
    <p:bg>
      <p:bgPr>
        <a:blipFill>
          <a:blip r:embed="rId2">
            <a:alphaModFix/>
          </a:blip>
          <a:stretch>
            <a:fillRect/>
          </a:stretch>
        </a:blipFill>
      </p:bgPr>
    </p:bg>
    <p:spTree>
      <p:nvGrpSpPr>
        <p:cNvPr id="56" name="Shape 56"/>
        <p:cNvGrpSpPr/>
        <p:nvPr/>
      </p:nvGrpSpPr>
      <p:grpSpPr>
        <a:xfrm>
          <a:off x="0" y="0"/>
          <a:ext cx="0" cy="0"/>
          <a:chOff x="0" y="0"/>
          <a:chExt cx="0" cy="0"/>
        </a:xfrm>
      </p:grpSpPr>
      <p:pic>
        <p:nvPicPr>
          <p:cNvPr descr="A blue circle with white text&#10;&#10;Description automatically generated with low confidence" id="57" name="Google Shape;57;p14"/>
          <p:cNvPicPr preferRelativeResize="0"/>
          <p:nvPr/>
        </p:nvPicPr>
        <p:blipFill rotWithShape="1">
          <a:blip r:embed="rId3">
            <a:alphaModFix/>
          </a:blip>
          <a:srcRect b="0" l="0" r="0" t="0"/>
          <a:stretch/>
        </p:blipFill>
        <p:spPr>
          <a:xfrm>
            <a:off x="760394" y="721630"/>
            <a:ext cx="664874" cy="664874"/>
          </a:xfrm>
          <a:prstGeom prst="rect">
            <a:avLst/>
          </a:prstGeom>
          <a:noFill/>
          <a:ln>
            <a:noFill/>
          </a:ln>
        </p:spPr>
      </p:pic>
      <p:cxnSp>
        <p:nvCxnSpPr>
          <p:cNvPr id="58" name="Google Shape;58;p14"/>
          <p:cNvCxnSpPr/>
          <p:nvPr/>
        </p:nvCxnSpPr>
        <p:spPr>
          <a:xfrm>
            <a:off x="4567659" y="739002"/>
            <a:ext cx="0" cy="630130"/>
          </a:xfrm>
          <a:prstGeom prst="straightConnector1">
            <a:avLst/>
          </a:prstGeom>
          <a:noFill/>
          <a:ln cap="flat" cmpd="sng" w="12700">
            <a:solidFill>
              <a:srgbClr val="102D69"/>
            </a:solidFill>
            <a:prstDash val="solid"/>
            <a:miter lim="800000"/>
            <a:headEnd len="sm" w="sm" type="none"/>
            <a:tailEnd len="sm" w="sm" type="none"/>
          </a:ln>
        </p:spPr>
      </p:cxnSp>
      <p:cxnSp>
        <p:nvCxnSpPr>
          <p:cNvPr id="59" name="Google Shape;59;p14"/>
          <p:cNvCxnSpPr/>
          <p:nvPr/>
        </p:nvCxnSpPr>
        <p:spPr>
          <a:xfrm>
            <a:off x="6481936" y="739002"/>
            <a:ext cx="0" cy="630130"/>
          </a:xfrm>
          <a:prstGeom prst="straightConnector1">
            <a:avLst/>
          </a:prstGeom>
          <a:noFill/>
          <a:ln cap="flat" cmpd="sng" w="12700">
            <a:solidFill>
              <a:srgbClr val="102D69"/>
            </a:solidFill>
            <a:prstDash val="solid"/>
            <a:miter lim="800000"/>
            <a:headEnd len="sm" w="sm" type="none"/>
            <a:tailEnd len="sm" w="sm" type="none"/>
          </a:ln>
        </p:spPr>
      </p:cxnSp>
      <p:cxnSp>
        <p:nvCxnSpPr>
          <p:cNvPr id="60" name="Google Shape;60;p14"/>
          <p:cNvCxnSpPr/>
          <p:nvPr/>
        </p:nvCxnSpPr>
        <p:spPr>
          <a:xfrm>
            <a:off x="8384285" y="739002"/>
            <a:ext cx="0" cy="630130"/>
          </a:xfrm>
          <a:prstGeom prst="straightConnector1">
            <a:avLst/>
          </a:prstGeom>
          <a:noFill/>
          <a:ln cap="flat" cmpd="sng" w="12700">
            <a:solidFill>
              <a:srgbClr val="102D69"/>
            </a:solidFill>
            <a:prstDash val="solid"/>
            <a:miter lim="800000"/>
            <a:headEnd len="sm" w="sm" type="none"/>
            <a:tailEnd len="sm" w="sm" type="none"/>
          </a:ln>
        </p:spPr>
      </p:cxnSp>
      <p:sp>
        <p:nvSpPr>
          <p:cNvPr id="61" name="Google Shape;61;p14"/>
          <p:cNvSpPr txBox="1"/>
          <p:nvPr>
            <p:ph type="title"/>
          </p:nvPr>
        </p:nvSpPr>
        <p:spPr>
          <a:xfrm>
            <a:off x="770975" y="1803503"/>
            <a:ext cx="5725544" cy="1483742"/>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rgbClr val="0E2D69"/>
              </a:buClr>
              <a:buSzPts val="3200"/>
              <a:buFont typeface="Arial"/>
              <a:buNone/>
              <a:defRPr b="0" i="0" sz="3200">
                <a:solidFill>
                  <a:srgbClr val="0E2D69"/>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2" name="Google Shape;62;p14"/>
          <p:cNvSpPr txBox="1"/>
          <p:nvPr>
            <p:ph idx="1" type="body"/>
          </p:nvPr>
        </p:nvSpPr>
        <p:spPr>
          <a:xfrm>
            <a:off x="1556210" y="890881"/>
            <a:ext cx="2886538" cy="32637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dk1"/>
              </a:buClr>
              <a:buSzPts val="1200"/>
              <a:buNone/>
              <a:defRPr b="0" i="0" sz="1200">
                <a:latin typeface="Arial"/>
                <a:ea typeface="Arial"/>
                <a:cs typeface="Arial"/>
                <a:sym typeface="Arial"/>
              </a:defRPr>
            </a:lvl1pPr>
            <a:lvl2pPr indent="-228600" lvl="1" marL="914400" algn="l">
              <a:lnSpc>
                <a:spcPct val="90000"/>
              </a:lnSpc>
              <a:spcBef>
                <a:spcPts val="400"/>
              </a:spcBef>
              <a:spcAft>
                <a:spcPts val="0"/>
              </a:spcAft>
              <a:buClr>
                <a:schemeClr val="dk1"/>
              </a:buClr>
              <a:buSzPts val="1200"/>
              <a:buNone/>
              <a:defRPr b="0" i="0" sz="1200">
                <a:latin typeface="Arial"/>
                <a:ea typeface="Arial"/>
                <a:cs typeface="Arial"/>
                <a:sym typeface="Arial"/>
              </a:defRPr>
            </a:lvl2pPr>
            <a:lvl3pPr indent="-228600" lvl="2" marL="1371600" algn="l">
              <a:lnSpc>
                <a:spcPct val="90000"/>
              </a:lnSpc>
              <a:spcBef>
                <a:spcPts val="400"/>
              </a:spcBef>
              <a:spcAft>
                <a:spcPts val="0"/>
              </a:spcAft>
              <a:buClr>
                <a:schemeClr val="dk1"/>
              </a:buClr>
              <a:buSzPts val="1200"/>
              <a:buNone/>
              <a:defRPr b="0" i="0" sz="1200">
                <a:latin typeface="Arial"/>
                <a:ea typeface="Arial"/>
                <a:cs typeface="Arial"/>
                <a:sym typeface="Arial"/>
              </a:defRPr>
            </a:lvl3pPr>
            <a:lvl4pPr indent="-228600" lvl="3" marL="1828800" algn="l">
              <a:lnSpc>
                <a:spcPct val="90000"/>
              </a:lnSpc>
              <a:spcBef>
                <a:spcPts val="400"/>
              </a:spcBef>
              <a:spcAft>
                <a:spcPts val="0"/>
              </a:spcAft>
              <a:buClr>
                <a:schemeClr val="dk1"/>
              </a:buClr>
              <a:buSzPts val="1200"/>
              <a:buNone/>
              <a:defRPr b="0" i="0" sz="1200">
                <a:latin typeface="Arial"/>
                <a:ea typeface="Arial"/>
                <a:cs typeface="Arial"/>
                <a:sym typeface="Arial"/>
              </a:defRPr>
            </a:lvl4pPr>
            <a:lvl5pPr indent="-228600" lvl="4" marL="2286000" algn="l">
              <a:lnSpc>
                <a:spcPct val="90000"/>
              </a:lnSpc>
              <a:spcBef>
                <a:spcPts val="400"/>
              </a:spcBef>
              <a:spcAft>
                <a:spcPts val="0"/>
              </a:spcAft>
              <a:buClr>
                <a:schemeClr val="dk1"/>
              </a:buClr>
              <a:buSzPts val="1200"/>
              <a:buNone/>
              <a:defRPr b="0" i="0" sz="12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3" name="Google Shape;63;p14"/>
          <p:cNvSpPr txBox="1"/>
          <p:nvPr>
            <p:ph idx="2" type="body"/>
          </p:nvPr>
        </p:nvSpPr>
        <p:spPr>
          <a:xfrm>
            <a:off x="4694565" y="880372"/>
            <a:ext cx="1708547" cy="347390"/>
          </a:xfrm>
          <a:prstGeom prst="rect">
            <a:avLst/>
          </a:prstGeom>
          <a:noFill/>
          <a:ln>
            <a:noFill/>
          </a:ln>
        </p:spPr>
        <p:txBody>
          <a:bodyPr anchorCtr="0" anchor="t" bIns="0" lIns="0" spcFirstLastPara="1" rIns="0" wrap="square" tIns="0">
            <a:normAutofit/>
          </a:bodyPr>
          <a:lstStyle>
            <a:lvl1pPr indent="-228600" lvl="0" marL="457200" marR="0" algn="l">
              <a:lnSpc>
                <a:spcPct val="100000"/>
              </a:lnSpc>
              <a:spcBef>
                <a:spcPts val="0"/>
              </a:spcBef>
              <a:spcAft>
                <a:spcPts val="0"/>
              </a:spcAft>
              <a:buClr>
                <a:srgbClr val="0E2D69"/>
              </a:buClr>
              <a:buSzPts val="900"/>
              <a:buFont typeface="Arial"/>
              <a:buNone/>
              <a:defRPr b="0" i="0" sz="900">
                <a:solidFill>
                  <a:srgbClr val="0E2D69"/>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4" name="Google Shape;64;p14"/>
          <p:cNvSpPr txBox="1"/>
          <p:nvPr>
            <p:ph idx="3" type="body"/>
          </p:nvPr>
        </p:nvSpPr>
        <p:spPr>
          <a:xfrm>
            <a:off x="6590040" y="880372"/>
            <a:ext cx="1663304" cy="347390"/>
          </a:xfrm>
          <a:prstGeom prst="rect">
            <a:avLst/>
          </a:prstGeom>
          <a:noFill/>
          <a:ln>
            <a:noFill/>
          </a:ln>
        </p:spPr>
        <p:txBody>
          <a:bodyPr anchorCtr="0" anchor="t" bIns="0" lIns="0" spcFirstLastPara="1" rIns="0" wrap="square" tIns="0">
            <a:normAutofit/>
          </a:bodyPr>
          <a:lstStyle>
            <a:lvl1pPr indent="-228600" lvl="0" marL="457200" marR="0" algn="l">
              <a:lnSpc>
                <a:spcPct val="100000"/>
              </a:lnSpc>
              <a:spcBef>
                <a:spcPts val="0"/>
              </a:spcBef>
              <a:spcAft>
                <a:spcPts val="0"/>
              </a:spcAft>
              <a:buClr>
                <a:srgbClr val="0E2D69"/>
              </a:buClr>
              <a:buSzPts val="900"/>
              <a:buFont typeface="Arial"/>
              <a:buNone/>
              <a:defRPr b="0" i="0" sz="900">
                <a:solidFill>
                  <a:srgbClr val="0E2D69"/>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5" name="Google Shape;65;p14"/>
          <p:cNvSpPr txBox="1"/>
          <p:nvPr>
            <p:ph idx="4" type="body"/>
          </p:nvPr>
        </p:nvSpPr>
        <p:spPr>
          <a:xfrm>
            <a:off x="770975" y="3618685"/>
            <a:ext cx="5718950" cy="489645"/>
          </a:xfrm>
          <a:prstGeom prst="rect">
            <a:avLst/>
          </a:prstGeom>
          <a:noFill/>
          <a:ln>
            <a:noFill/>
          </a:ln>
        </p:spPr>
        <p:txBody>
          <a:bodyPr anchorCtr="0" anchor="t" bIns="0" lIns="0" spcFirstLastPara="1" rIns="0" wrap="square" tIns="0">
            <a:normAutofit/>
          </a:bodyPr>
          <a:lstStyle>
            <a:lvl1pPr indent="-228600" lvl="0" marL="457200" marR="0" algn="l">
              <a:lnSpc>
                <a:spcPct val="100000"/>
              </a:lnSpc>
              <a:spcBef>
                <a:spcPts val="0"/>
              </a:spcBef>
              <a:spcAft>
                <a:spcPts val="0"/>
              </a:spcAft>
              <a:buClr>
                <a:srgbClr val="0E2D69"/>
              </a:buClr>
              <a:buSzPts val="1200"/>
              <a:buFont typeface="Arial"/>
              <a:buNone/>
              <a:defRPr b="0" i="0" sz="1200">
                <a:solidFill>
                  <a:srgbClr val="0E2D69"/>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екст_1">
  <p:cSld name="Текст_1">
    <p:bg>
      <p:bgPr>
        <a:blipFill>
          <a:blip r:embed="rId2">
            <a:alphaModFix/>
          </a:blip>
          <a:stretch>
            <a:fillRect/>
          </a:stretch>
        </a:blipFill>
      </p:bgPr>
    </p:bg>
    <p:spTree>
      <p:nvGrpSpPr>
        <p:cNvPr id="66" name="Shape 66"/>
        <p:cNvGrpSpPr/>
        <p:nvPr/>
      </p:nvGrpSpPr>
      <p:grpSpPr>
        <a:xfrm>
          <a:off x="0" y="0"/>
          <a:ext cx="0" cy="0"/>
          <a:chOff x="0" y="0"/>
          <a:chExt cx="0" cy="0"/>
        </a:xfrm>
      </p:grpSpPr>
      <p:pic>
        <p:nvPicPr>
          <p:cNvPr descr="Icon&#10;&#10;Description automatically generated" id="67" name="Google Shape;67;p15"/>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68" name="Google Shape;68;p15"/>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69" name="Google Shape;69;p15"/>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70" name="Google Shape;70;p15"/>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71" name="Google Shape;71;p15"/>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b="0" i="0" lang="ru" sz="1500" u="none" cap="none" strike="noStrike">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72" name="Google Shape;72;p15"/>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73" name="Google Shape;73;p15"/>
          <p:cNvSpPr/>
          <p:nvPr>
            <p:ph idx="2" type="pic"/>
          </p:nvPr>
        </p:nvSpPr>
        <p:spPr>
          <a:xfrm>
            <a:off x="5013490" y="1085842"/>
            <a:ext cx="3243875" cy="3243830"/>
          </a:xfrm>
          <a:prstGeom prst="rect">
            <a:avLst/>
          </a:prstGeom>
          <a:solidFill>
            <a:srgbClr val="D9D9D9"/>
          </a:solidFill>
          <a:ln>
            <a:noFill/>
          </a:ln>
        </p:spPr>
      </p:sp>
      <p:sp>
        <p:nvSpPr>
          <p:cNvPr id="74" name="Google Shape;74;p15"/>
          <p:cNvSpPr txBox="1"/>
          <p:nvPr>
            <p:ph type="title"/>
          </p:nvPr>
        </p:nvSpPr>
        <p:spPr>
          <a:xfrm>
            <a:off x="439424" y="1085843"/>
            <a:ext cx="3934170" cy="582769"/>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dk1"/>
              </a:buClr>
              <a:buSzPts val="1800"/>
              <a:buFont typeface="Arial"/>
              <a:buNone/>
              <a:defRPr b="0" i="0" sz="1800">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5" name="Google Shape;75;p15"/>
          <p:cNvSpPr txBox="1"/>
          <p:nvPr>
            <p:ph idx="1" type="body"/>
          </p:nvPr>
        </p:nvSpPr>
        <p:spPr>
          <a:xfrm>
            <a:off x="439423" y="1784747"/>
            <a:ext cx="3934171" cy="2544925"/>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6" name="Google Shape;76;p15"/>
          <p:cNvSpPr txBox="1"/>
          <p:nvPr>
            <p:ph idx="3"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7" name="Google Shape;77;p15"/>
          <p:cNvSpPr txBox="1"/>
          <p:nvPr>
            <p:ph idx="4"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8" name="Google Shape;78;p15"/>
          <p:cNvSpPr txBox="1"/>
          <p:nvPr>
            <p:ph idx="5"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екст_2">
  <p:cSld name="Текст_2">
    <p:bg>
      <p:bgPr>
        <a:blipFill>
          <a:blip r:embed="rId2">
            <a:alphaModFix/>
          </a:blip>
          <a:stretch>
            <a:fillRect/>
          </a:stretch>
        </a:blipFill>
      </p:bgPr>
    </p:bg>
    <p:spTree>
      <p:nvGrpSpPr>
        <p:cNvPr id="79" name="Shape 79"/>
        <p:cNvGrpSpPr/>
        <p:nvPr/>
      </p:nvGrpSpPr>
      <p:grpSpPr>
        <a:xfrm>
          <a:off x="0" y="0"/>
          <a:ext cx="0" cy="0"/>
          <a:chOff x="0" y="0"/>
          <a:chExt cx="0" cy="0"/>
        </a:xfrm>
      </p:grpSpPr>
      <p:pic>
        <p:nvPicPr>
          <p:cNvPr descr="Icon&#10;&#10;Description automatically generated" id="80" name="Google Shape;80;p16"/>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81" name="Google Shape;81;p16"/>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82" name="Google Shape;82;p16"/>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83" name="Google Shape;83;p16"/>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84" name="Google Shape;84;p16"/>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lang="ru" sz="1500">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85" name="Google Shape;85;p16"/>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86" name="Google Shape;86;p16"/>
          <p:cNvSpPr txBox="1"/>
          <p:nvPr>
            <p:ph idx="1"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7" name="Google Shape;87;p16"/>
          <p:cNvSpPr txBox="1"/>
          <p:nvPr>
            <p:ph idx="2"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8" name="Google Shape;88;p16"/>
          <p:cNvSpPr txBox="1"/>
          <p:nvPr>
            <p:ph type="title"/>
          </p:nvPr>
        </p:nvSpPr>
        <p:spPr>
          <a:xfrm>
            <a:off x="439423" y="1085843"/>
            <a:ext cx="8293466" cy="582769"/>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dk1"/>
              </a:buClr>
              <a:buSzPts val="1800"/>
              <a:buFont typeface="Arial"/>
              <a:buNone/>
              <a:defRPr b="0" i="0" sz="1800">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9" name="Google Shape;89;p16"/>
          <p:cNvSpPr txBox="1"/>
          <p:nvPr>
            <p:ph idx="3" type="body"/>
          </p:nvPr>
        </p:nvSpPr>
        <p:spPr>
          <a:xfrm>
            <a:off x="439423" y="1784747"/>
            <a:ext cx="8293478" cy="2808819"/>
          </a:xfrm>
          <a:prstGeom prst="rect">
            <a:avLst/>
          </a:prstGeom>
          <a:noFill/>
          <a:ln>
            <a:noFill/>
          </a:ln>
        </p:spPr>
        <p:txBody>
          <a:bodyPr anchorCtr="0" anchor="t" bIns="34275" lIns="0" spcFirstLastPara="1" rIns="0" wrap="square" tIns="0">
            <a:noAutofit/>
          </a:bodyPr>
          <a:lstStyle>
            <a:lvl1pPr indent="-228600" lvl="0" marL="457200" marR="0" algn="l">
              <a:lnSpc>
                <a:spcPct val="100000"/>
              </a:lnSpc>
              <a:spcBef>
                <a:spcPts val="9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0" name="Google Shape;90;p16"/>
          <p:cNvSpPr txBox="1"/>
          <p:nvPr>
            <p:ph idx="4"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екст_3">
  <p:cSld name="Текст_3">
    <p:bg>
      <p:bgPr>
        <a:blipFill>
          <a:blip r:embed="rId2">
            <a:alphaModFix/>
          </a:blip>
          <a:stretch>
            <a:fillRect/>
          </a:stretch>
        </a:blipFill>
      </p:bgPr>
    </p:bg>
    <p:spTree>
      <p:nvGrpSpPr>
        <p:cNvPr id="91" name="Shape 91"/>
        <p:cNvGrpSpPr/>
        <p:nvPr/>
      </p:nvGrpSpPr>
      <p:grpSpPr>
        <a:xfrm>
          <a:off x="0" y="0"/>
          <a:ext cx="0" cy="0"/>
          <a:chOff x="0" y="0"/>
          <a:chExt cx="0" cy="0"/>
        </a:xfrm>
      </p:grpSpPr>
      <p:pic>
        <p:nvPicPr>
          <p:cNvPr descr="Icon&#10;&#10;Description automatically generated" id="92" name="Google Shape;92;p17"/>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93" name="Google Shape;93;p17"/>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94" name="Google Shape;94;p17"/>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95" name="Google Shape;95;p17"/>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96" name="Google Shape;96;p17"/>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lang="ru" sz="1500">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97" name="Google Shape;97;p17"/>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98" name="Google Shape;98;p17"/>
          <p:cNvSpPr txBox="1"/>
          <p:nvPr>
            <p:ph idx="1"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9" name="Google Shape;99;p17"/>
          <p:cNvSpPr txBox="1"/>
          <p:nvPr>
            <p:ph idx="2"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0" name="Google Shape;100;p17"/>
          <p:cNvSpPr txBox="1"/>
          <p:nvPr>
            <p:ph idx="3" type="body"/>
          </p:nvPr>
        </p:nvSpPr>
        <p:spPr>
          <a:xfrm>
            <a:off x="439424" y="1784747"/>
            <a:ext cx="3241898" cy="1799528"/>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17"/>
          <p:cNvSpPr txBox="1"/>
          <p:nvPr>
            <p:ph idx="4" type="body"/>
          </p:nvPr>
        </p:nvSpPr>
        <p:spPr>
          <a:xfrm>
            <a:off x="439423" y="3887437"/>
            <a:ext cx="2950759" cy="415499"/>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800"/>
              <a:buFont typeface="Arial"/>
              <a:buNone/>
              <a:defRPr b="0" i="0" sz="8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2" name="Google Shape;102;p17"/>
          <p:cNvSpPr txBox="1"/>
          <p:nvPr>
            <p:ph idx="5" type="body"/>
          </p:nvPr>
        </p:nvSpPr>
        <p:spPr>
          <a:xfrm>
            <a:off x="4694919" y="1784747"/>
            <a:ext cx="4037976" cy="2588846"/>
          </a:xfrm>
          <a:prstGeom prst="rect">
            <a:avLst/>
          </a:prstGeom>
          <a:noFill/>
          <a:ln>
            <a:noFill/>
          </a:ln>
        </p:spPr>
        <p:txBody>
          <a:bodyPr anchorCtr="0" anchor="t" bIns="0" lIns="0" spcFirstLastPara="1" rIns="0" wrap="square" tIns="0">
            <a:normAutofit/>
          </a:bodyPr>
          <a:lstStyle>
            <a:lvl1pPr indent="-228600" lvl="0" marL="457200" marR="0" algn="l">
              <a:lnSpc>
                <a:spcPct val="90000"/>
              </a:lnSpc>
              <a:spcBef>
                <a:spcPts val="800"/>
              </a:spcBef>
              <a:spcAft>
                <a:spcPts val="0"/>
              </a:spcAft>
              <a:buClr>
                <a:srgbClr val="0E2D69"/>
              </a:buClr>
              <a:buSzPts val="2400"/>
              <a:buFont typeface="Arial"/>
              <a:buNone/>
              <a:defRPr b="0" i="0" sz="2400">
                <a:solidFill>
                  <a:srgbClr val="0E2D69"/>
                </a:solidFill>
                <a:latin typeface="Arial"/>
                <a:ea typeface="Arial"/>
                <a:cs typeface="Arial"/>
                <a:sym typeface="Arial"/>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3" name="Google Shape;103;p17"/>
          <p:cNvSpPr txBox="1"/>
          <p:nvPr>
            <p:ph idx="6"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4" name="Google Shape;104;p17"/>
          <p:cNvSpPr txBox="1"/>
          <p:nvPr>
            <p:ph type="title"/>
          </p:nvPr>
        </p:nvSpPr>
        <p:spPr>
          <a:xfrm>
            <a:off x="439423" y="1085843"/>
            <a:ext cx="8293466" cy="582769"/>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dk1"/>
              </a:buClr>
              <a:buSzPts val="1800"/>
              <a:buFont typeface="Arial"/>
              <a:buNone/>
              <a:defRPr b="0" i="0" sz="1800">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График_1">
  <p:cSld name="График_1">
    <p:bg>
      <p:bgPr>
        <a:blipFill>
          <a:blip r:embed="rId2">
            <a:alphaModFix/>
          </a:blip>
          <a:stretch>
            <a:fillRect/>
          </a:stretch>
        </a:blipFill>
      </p:bgPr>
    </p:bg>
    <p:spTree>
      <p:nvGrpSpPr>
        <p:cNvPr id="105" name="Shape 105"/>
        <p:cNvGrpSpPr/>
        <p:nvPr/>
      </p:nvGrpSpPr>
      <p:grpSpPr>
        <a:xfrm>
          <a:off x="0" y="0"/>
          <a:ext cx="0" cy="0"/>
          <a:chOff x="0" y="0"/>
          <a:chExt cx="0" cy="0"/>
        </a:xfrm>
      </p:grpSpPr>
      <p:pic>
        <p:nvPicPr>
          <p:cNvPr descr="Icon&#10;&#10;Description automatically generated" id="106" name="Google Shape;106;p18"/>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107" name="Google Shape;107;p18"/>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08" name="Google Shape;108;p18"/>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09" name="Google Shape;109;p18"/>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10" name="Google Shape;110;p18"/>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lang="ru" sz="1500">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111" name="Google Shape;111;p18"/>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12" name="Google Shape;112;p18"/>
          <p:cNvSpPr txBox="1"/>
          <p:nvPr>
            <p:ph idx="1"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3" name="Google Shape;113;p18"/>
          <p:cNvSpPr txBox="1"/>
          <p:nvPr>
            <p:ph idx="2"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4" name="Google Shape;114;p18"/>
          <p:cNvSpPr txBox="1"/>
          <p:nvPr>
            <p:ph idx="3"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5" name="Google Shape;115;p18"/>
          <p:cNvSpPr txBox="1"/>
          <p:nvPr>
            <p:ph type="title"/>
          </p:nvPr>
        </p:nvSpPr>
        <p:spPr>
          <a:xfrm>
            <a:off x="439424" y="1085843"/>
            <a:ext cx="3241898" cy="582769"/>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dk1"/>
              </a:buClr>
              <a:buSzPts val="1800"/>
              <a:buFont typeface="Arial"/>
              <a:buNone/>
              <a:defRPr b="0" i="0" sz="1800">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6" name="Google Shape;116;p18"/>
          <p:cNvSpPr txBox="1"/>
          <p:nvPr>
            <p:ph idx="4" type="body"/>
          </p:nvPr>
        </p:nvSpPr>
        <p:spPr>
          <a:xfrm>
            <a:off x="439424" y="1784747"/>
            <a:ext cx="3241898" cy="1799528"/>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7" name="Google Shape;117;p18"/>
          <p:cNvSpPr txBox="1"/>
          <p:nvPr>
            <p:ph idx="5" type="body"/>
          </p:nvPr>
        </p:nvSpPr>
        <p:spPr>
          <a:xfrm>
            <a:off x="439423" y="3887437"/>
            <a:ext cx="2950759" cy="415499"/>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800"/>
              <a:buFont typeface="Arial"/>
              <a:buNone/>
              <a:defRPr b="0" i="0" sz="8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8" name="Google Shape;118;p18"/>
          <p:cNvSpPr/>
          <p:nvPr>
            <p:ph idx="6" type="chart"/>
          </p:nvPr>
        </p:nvSpPr>
        <p:spPr>
          <a:xfrm>
            <a:off x="3954073" y="1085843"/>
            <a:ext cx="4778826" cy="3217093"/>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График_2">
  <p:cSld name="График_2">
    <p:bg>
      <p:bgPr>
        <a:blipFill>
          <a:blip r:embed="rId2">
            <a:alphaModFix/>
          </a:blip>
          <a:stretch>
            <a:fillRect/>
          </a:stretch>
        </a:blipFill>
      </p:bgPr>
    </p:bg>
    <p:spTree>
      <p:nvGrpSpPr>
        <p:cNvPr id="119" name="Shape 119"/>
        <p:cNvGrpSpPr/>
        <p:nvPr/>
      </p:nvGrpSpPr>
      <p:grpSpPr>
        <a:xfrm>
          <a:off x="0" y="0"/>
          <a:ext cx="0" cy="0"/>
          <a:chOff x="0" y="0"/>
          <a:chExt cx="0" cy="0"/>
        </a:xfrm>
      </p:grpSpPr>
      <p:pic>
        <p:nvPicPr>
          <p:cNvPr descr="Icon&#10;&#10;Description automatically generated" id="120" name="Google Shape;120;p19"/>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121" name="Google Shape;121;p19"/>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22" name="Google Shape;122;p19"/>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23" name="Google Shape;123;p19"/>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24" name="Google Shape;124;p19"/>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lang="ru" sz="1500">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125" name="Google Shape;125;p19"/>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26" name="Google Shape;126;p19"/>
          <p:cNvSpPr txBox="1"/>
          <p:nvPr>
            <p:ph idx="1"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7" name="Google Shape;127;p19"/>
          <p:cNvSpPr txBox="1"/>
          <p:nvPr>
            <p:ph idx="2"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8" name="Google Shape;128;p19"/>
          <p:cNvSpPr txBox="1"/>
          <p:nvPr>
            <p:ph idx="3"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9" name="Google Shape;129;p19"/>
          <p:cNvSpPr txBox="1"/>
          <p:nvPr>
            <p:ph idx="4" type="body"/>
          </p:nvPr>
        </p:nvSpPr>
        <p:spPr>
          <a:xfrm>
            <a:off x="439423" y="3887437"/>
            <a:ext cx="2950759" cy="415499"/>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800"/>
              <a:buFont typeface="Arial"/>
              <a:buNone/>
              <a:defRPr b="0" i="0" sz="8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0" name="Google Shape;130;p19"/>
          <p:cNvSpPr/>
          <p:nvPr>
            <p:ph idx="5" type="chart"/>
          </p:nvPr>
        </p:nvSpPr>
        <p:spPr>
          <a:xfrm>
            <a:off x="3954073" y="1085843"/>
            <a:ext cx="4778826" cy="3217093"/>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31" name="Google Shape;131;p19"/>
          <p:cNvSpPr txBox="1"/>
          <p:nvPr>
            <p:ph idx="6" type="body"/>
          </p:nvPr>
        </p:nvSpPr>
        <p:spPr>
          <a:xfrm>
            <a:off x="439341" y="1085298"/>
            <a:ext cx="3242072" cy="527404"/>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rgbClr val="0E2D69"/>
              </a:buClr>
              <a:buSzPts val="1200"/>
              <a:buNone/>
              <a:defRPr b="0" i="0" sz="1200">
                <a:solidFill>
                  <a:srgbClr val="0E2D69"/>
                </a:solidFill>
                <a:latin typeface="Arial"/>
                <a:ea typeface="Arial"/>
                <a:cs typeface="Arial"/>
                <a:sym typeface="Arial"/>
              </a:defRPr>
            </a:lvl1pPr>
            <a:lvl2pPr indent="-304800" lvl="1" marL="9144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2pPr>
            <a:lvl3pPr indent="-304800" lvl="2" marL="13716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3pPr>
            <a:lvl4pPr indent="-304800" lvl="3" marL="18288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4pPr>
            <a:lvl5pPr indent="-304800" lvl="4" marL="22860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2" name="Google Shape;132;p19"/>
          <p:cNvSpPr txBox="1"/>
          <p:nvPr>
            <p:ph idx="7" type="body"/>
          </p:nvPr>
        </p:nvSpPr>
        <p:spPr>
          <a:xfrm>
            <a:off x="439424" y="1784747"/>
            <a:ext cx="3241898" cy="1799528"/>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Цифры">
  <p:cSld name="Цифры">
    <p:bg>
      <p:bgPr>
        <a:blipFill>
          <a:blip r:embed="rId2">
            <a:alphaModFix/>
          </a:blip>
          <a:stretch>
            <a:fillRect/>
          </a:stretch>
        </a:blipFill>
      </p:bgPr>
    </p:bg>
    <p:spTree>
      <p:nvGrpSpPr>
        <p:cNvPr id="133" name="Shape 133"/>
        <p:cNvGrpSpPr/>
        <p:nvPr/>
      </p:nvGrpSpPr>
      <p:grpSpPr>
        <a:xfrm>
          <a:off x="0" y="0"/>
          <a:ext cx="0" cy="0"/>
          <a:chOff x="0" y="0"/>
          <a:chExt cx="0" cy="0"/>
        </a:xfrm>
      </p:grpSpPr>
      <p:pic>
        <p:nvPicPr>
          <p:cNvPr descr="Icon&#10;&#10;Description automatically generated" id="134" name="Google Shape;134;p20"/>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135" name="Google Shape;135;p20"/>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36" name="Google Shape;136;p20"/>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37" name="Google Shape;137;p20"/>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38" name="Google Shape;138;p20"/>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lang="ru" sz="1500">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139" name="Google Shape;139;p20"/>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40" name="Google Shape;140;p20"/>
          <p:cNvSpPr txBox="1"/>
          <p:nvPr>
            <p:ph idx="1"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1" name="Google Shape;141;p20"/>
          <p:cNvSpPr txBox="1"/>
          <p:nvPr>
            <p:ph idx="2"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2" name="Google Shape;142;p20"/>
          <p:cNvSpPr txBox="1"/>
          <p:nvPr>
            <p:ph idx="3"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3" name="Google Shape;143;p20"/>
          <p:cNvSpPr txBox="1"/>
          <p:nvPr>
            <p:ph type="title"/>
          </p:nvPr>
        </p:nvSpPr>
        <p:spPr>
          <a:xfrm>
            <a:off x="439423" y="1085843"/>
            <a:ext cx="8293466" cy="582769"/>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dk1"/>
              </a:buClr>
              <a:buSzPts val="1800"/>
              <a:buFont typeface="Arial"/>
              <a:buNone/>
              <a:defRPr b="0" i="0" sz="1800">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4" name="Google Shape;144;p20"/>
          <p:cNvSpPr txBox="1"/>
          <p:nvPr>
            <p:ph idx="4" type="body"/>
          </p:nvPr>
        </p:nvSpPr>
        <p:spPr>
          <a:xfrm>
            <a:off x="431307" y="3077996"/>
            <a:ext cx="2068607" cy="1177246"/>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5" name="Google Shape;145;p20"/>
          <p:cNvSpPr txBox="1"/>
          <p:nvPr>
            <p:ph idx="5" type="body"/>
          </p:nvPr>
        </p:nvSpPr>
        <p:spPr>
          <a:xfrm>
            <a:off x="3035255" y="3077996"/>
            <a:ext cx="2068209" cy="1177246"/>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6" name="Google Shape;146;p20"/>
          <p:cNvSpPr txBox="1"/>
          <p:nvPr>
            <p:ph idx="6" type="body"/>
          </p:nvPr>
        </p:nvSpPr>
        <p:spPr>
          <a:xfrm>
            <a:off x="5639204" y="3077996"/>
            <a:ext cx="2068209" cy="1177246"/>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7" name="Google Shape;147;p20"/>
          <p:cNvSpPr txBox="1"/>
          <p:nvPr>
            <p:ph idx="7" type="body"/>
          </p:nvPr>
        </p:nvSpPr>
        <p:spPr>
          <a:xfrm>
            <a:off x="431307" y="2032676"/>
            <a:ext cx="2068607" cy="873087"/>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800"/>
              </a:spcBef>
              <a:spcAft>
                <a:spcPts val="0"/>
              </a:spcAft>
              <a:buClr>
                <a:schemeClr val="dk1"/>
              </a:buClr>
              <a:buSzPts val="7200"/>
              <a:buNone/>
              <a:defRPr sz="7200">
                <a:latin typeface="Arial"/>
                <a:ea typeface="Arial"/>
                <a:cs typeface="Arial"/>
                <a:sym typeface="Arial"/>
              </a:defRPr>
            </a:lvl1pPr>
            <a:lvl2pPr indent="-685800" lvl="1" marL="914400" algn="l">
              <a:lnSpc>
                <a:spcPct val="90000"/>
              </a:lnSpc>
              <a:spcBef>
                <a:spcPts val="400"/>
              </a:spcBef>
              <a:spcAft>
                <a:spcPts val="0"/>
              </a:spcAft>
              <a:buClr>
                <a:schemeClr val="dk1"/>
              </a:buClr>
              <a:buSzPts val="7200"/>
              <a:buChar char="•"/>
              <a:defRPr sz="7200">
                <a:latin typeface="Arial"/>
                <a:ea typeface="Arial"/>
                <a:cs typeface="Arial"/>
                <a:sym typeface="Arial"/>
              </a:defRPr>
            </a:lvl2pPr>
            <a:lvl3pPr indent="-685800" lvl="2" marL="1371600" algn="l">
              <a:lnSpc>
                <a:spcPct val="90000"/>
              </a:lnSpc>
              <a:spcBef>
                <a:spcPts val="400"/>
              </a:spcBef>
              <a:spcAft>
                <a:spcPts val="0"/>
              </a:spcAft>
              <a:buClr>
                <a:schemeClr val="dk1"/>
              </a:buClr>
              <a:buSzPts val="7200"/>
              <a:buChar char="•"/>
              <a:defRPr sz="7200">
                <a:latin typeface="Arial"/>
                <a:ea typeface="Arial"/>
                <a:cs typeface="Arial"/>
                <a:sym typeface="Arial"/>
              </a:defRPr>
            </a:lvl3pPr>
            <a:lvl4pPr indent="-685800" lvl="3" marL="1828800" algn="l">
              <a:lnSpc>
                <a:spcPct val="90000"/>
              </a:lnSpc>
              <a:spcBef>
                <a:spcPts val="400"/>
              </a:spcBef>
              <a:spcAft>
                <a:spcPts val="0"/>
              </a:spcAft>
              <a:buClr>
                <a:schemeClr val="dk1"/>
              </a:buClr>
              <a:buSzPts val="7200"/>
              <a:buChar char="•"/>
              <a:defRPr sz="7200">
                <a:latin typeface="Arial"/>
                <a:ea typeface="Arial"/>
                <a:cs typeface="Arial"/>
                <a:sym typeface="Arial"/>
              </a:defRPr>
            </a:lvl4pPr>
            <a:lvl5pPr indent="-685800" lvl="4" marL="2286000" algn="l">
              <a:lnSpc>
                <a:spcPct val="90000"/>
              </a:lnSpc>
              <a:spcBef>
                <a:spcPts val="400"/>
              </a:spcBef>
              <a:spcAft>
                <a:spcPts val="0"/>
              </a:spcAft>
              <a:buClr>
                <a:schemeClr val="dk1"/>
              </a:buClr>
              <a:buSzPts val="7200"/>
              <a:buChar char="•"/>
              <a:defRPr sz="72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8" name="Google Shape;148;p20"/>
          <p:cNvSpPr txBox="1"/>
          <p:nvPr>
            <p:ph idx="8" type="body"/>
          </p:nvPr>
        </p:nvSpPr>
        <p:spPr>
          <a:xfrm>
            <a:off x="3035255" y="2032676"/>
            <a:ext cx="2068607" cy="873087"/>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800"/>
              </a:spcBef>
              <a:spcAft>
                <a:spcPts val="0"/>
              </a:spcAft>
              <a:buClr>
                <a:schemeClr val="dk1"/>
              </a:buClr>
              <a:buSzPts val="7200"/>
              <a:buNone/>
              <a:defRPr sz="7200">
                <a:latin typeface="Arial"/>
                <a:ea typeface="Arial"/>
                <a:cs typeface="Arial"/>
                <a:sym typeface="Arial"/>
              </a:defRPr>
            </a:lvl1pPr>
            <a:lvl2pPr indent="-685800" lvl="1" marL="914400" algn="l">
              <a:lnSpc>
                <a:spcPct val="90000"/>
              </a:lnSpc>
              <a:spcBef>
                <a:spcPts val="400"/>
              </a:spcBef>
              <a:spcAft>
                <a:spcPts val="0"/>
              </a:spcAft>
              <a:buClr>
                <a:schemeClr val="dk1"/>
              </a:buClr>
              <a:buSzPts val="7200"/>
              <a:buChar char="•"/>
              <a:defRPr sz="7200">
                <a:latin typeface="Arial"/>
                <a:ea typeface="Arial"/>
                <a:cs typeface="Arial"/>
                <a:sym typeface="Arial"/>
              </a:defRPr>
            </a:lvl2pPr>
            <a:lvl3pPr indent="-685800" lvl="2" marL="1371600" algn="l">
              <a:lnSpc>
                <a:spcPct val="90000"/>
              </a:lnSpc>
              <a:spcBef>
                <a:spcPts val="400"/>
              </a:spcBef>
              <a:spcAft>
                <a:spcPts val="0"/>
              </a:spcAft>
              <a:buClr>
                <a:schemeClr val="dk1"/>
              </a:buClr>
              <a:buSzPts val="7200"/>
              <a:buChar char="•"/>
              <a:defRPr sz="7200">
                <a:latin typeface="Arial"/>
                <a:ea typeface="Arial"/>
                <a:cs typeface="Arial"/>
                <a:sym typeface="Arial"/>
              </a:defRPr>
            </a:lvl3pPr>
            <a:lvl4pPr indent="-685800" lvl="3" marL="1828800" algn="l">
              <a:lnSpc>
                <a:spcPct val="90000"/>
              </a:lnSpc>
              <a:spcBef>
                <a:spcPts val="400"/>
              </a:spcBef>
              <a:spcAft>
                <a:spcPts val="0"/>
              </a:spcAft>
              <a:buClr>
                <a:schemeClr val="dk1"/>
              </a:buClr>
              <a:buSzPts val="7200"/>
              <a:buChar char="•"/>
              <a:defRPr sz="7200">
                <a:latin typeface="Arial"/>
                <a:ea typeface="Arial"/>
                <a:cs typeface="Arial"/>
                <a:sym typeface="Arial"/>
              </a:defRPr>
            </a:lvl4pPr>
            <a:lvl5pPr indent="-685800" lvl="4" marL="2286000" algn="l">
              <a:lnSpc>
                <a:spcPct val="90000"/>
              </a:lnSpc>
              <a:spcBef>
                <a:spcPts val="400"/>
              </a:spcBef>
              <a:spcAft>
                <a:spcPts val="0"/>
              </a:spcAft>
              <a:buClr>
                <a:schemeClr val="dk1"/>
              </a:buClr>
              <a:buSzPts val="7200"/>
              <a:buChar char="•"/>
              <a:defRPr sz="72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9" name="Google Shape;149;p20"/>
          <p:cNvSpPr txBox="1"/>
          <p:nvPr>
            <p:ph idx="9" type="body"/>
          </p:nvPr>
        </p:nvSpPr>
        <p:spPr>
          <a:xfrm>
            <a:off x="5639204" y="2032676"/>
            <a:ext cx="2068607" cy="873087"/>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800"/>
              </a:spcBef>
              <a:spcAft>
                <a:spcPts val="0"/>
              </a:spcAft>
              <a:buClr>
                <a:schemeClr val="dk1"/>
              </a:buClr>
              <a:buSzPts val="7200"/>
              <a:buNone/>
              <a:defRPr sz="7200">
                <a:latin typeface="Arial"/>
                <a:ea typeface="Arial"/>
                <a:cs typeface="Arial"/>
                <a:sym typeface="Arial"/>
              </a:defRPr>
            </a:lvl1pPr>
            <a:lvl2pPr indent="-685800" lvl="1" marL="914400" algn="l">
              <a:lnSpc>
                <a:spcPct val="90000"/>
              </a:lnSpc>
              <a:spcBef>
                <a:spcPts val="400"/>
              </a:spcBef>
              <a:spcAft>
                <a:spcPts val="0"/>
              </a:spcAft>
              <a:buClr>
                <a:schemeClr val="dk1"/>
              </a:buClr>
              <a:buSzPts val="7200"/>
              <a:buChar char="•"/>
              <a:defRPr sz="7200">
                <a:latin typeface="Arial"/>
                <a:ea typeface="Arial"/>
                <a:cs typeface="Arial"/>
                <a:sym typeface="Arial"/>
              </a:defRPr>
            </a:lvl2pPr>
            <a:lvl3pPr indent="-685800" lvl="2" marL="1371600" algn="l">
              <a:lnSpc>
                <a:spcPct val="90000"/>
              </a:lnSpc>
              <a:spcBef>
                <a:spcPts val="400"/>
              </a:spcBef>
              <a:spcAft>
                <a:spcPts val="0"/>
              </a:spcAft>
              <a:buClr>
                <a:schemeClr val="dk1"/>
              </a:buClr>
              <a:buSzPts val="7200"/>
              <a:buChar char="•"/>
              <a:defRPr sz="7200">
                <a:latin typeface="Arial"/>
                <a:ea typeface="Arial"/>
                <a:cs typeface="Arial"/>
                <a:sym typeface="Arial"/>
              </a:defRPr>
            </a:lvl3pPr>
            <a:lvl4pPr indent="-685800" lvl="3" marL="1828800" algn="l">
              <a:lnSpc>
                <a:spcPct val="90000"/>
              </a:lnSpc>
              <a:spcBef>
                <a:spcPts val="400"/>
              </a:spcBef>
              <a:spcAft>
                <a:spcPts val="0"/>
              </a:spcAft>
              <a:buClr>
                <a:schemeClr val="dk1"/>
              </a:buClr>
              <a:buSzPts val="7200"/>
              <a:buChar char="•"/>
              <a:defRPr sz="7200">
                <a:latin typeface="Arial"/>
                <a:ea typeface="Arial"/>
                <a:cs typeface="Arial"/>
                <a:sym typeface="Arial"/>
              </a:defRPr>
            </a:lvl4pPr>
            <a:lvl5pPr indent="-685800" lvl="4" marL="2286000" algn="l">
              <a:lnSpc>
                <a:spcPct val="90000"/>
              </a:lnSpc>
              <a:spcBef>
                <a:spcPts val="400"/>
              </a:spcBef>
              <a:spcAft>
                <a:spcPts val="0"/>
              </a:spcAft>
              <a:buClr>
                <a:schemeClr val="dk1"/>
              </a:buClr>
              <a:buSzPts val="7200"/>
              <a:buChar char="•"/>
              <a:defRPr sz="72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аблица_1">
  <p:cSld name="Таблица_1">
    <p:bg>
      <p:bgPr>
        <a:blipFill>
          <a:blip r:embed="rId2">
            <a:alphaModFix/>
          </a:blip>
          <a:stretch>
            <a:fillRect/>
          </a:stretch>
        </a:blipFill>
      </p:bgPr>
    </p:bg>
    <p:spTree>
      <p:nvGrpSpPr>
        <p:cNvPr id="150" name="Shape 150"/>
        <p:cNvGrpSpPr/>
        <p:nvPr/>
      </p:nvGrpSpPr>
      <p:grpSpPr>
        <a:xfrm>
          <a:off x="0" y="0"/>
          <a:ext cx="0" cy="0"/>
          <a:chOff x="0" y="0"/>
          <a:chExt cx="0" cy="0"/>
        </a:xfrm>
      </p:grpSpPr>
      <p:pic>
        <p:nvPicPr>
          <p:cNvPr descr="Icon&#10;&#10;Description automatically generated" id="151" name="Google Shape;151;p21"/>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152" name="Google Shape;152;p21"/>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53" name="Google Shape;153;p21"/>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54" name="Google Shape;154;p21"/>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55" name="Google Shape;155;p21"/>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lang="ru" sz="1500">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156" name="Google Shape;156;p21"/>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57" name="Google Shape;157;p21"/>
          <p:cNvSpPr txBox="1"/>
          <p:nvPr>
            <p:ph idx="1"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8" name="Google Shape;158;p21"/>
          <p:cNvSpPr txBox="1"/>
          <p:nvPr>
            <p:ph idx="2"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9" name="Google Shape;159;p21"/>
          <p:cNvSpPr txBox="1"/>
          <p:nvPr>
            <p:ph idx="3"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0" name="Google Shape;160;p21"/>
          <p:cNvSpPr txBox="1"/>
          <p:nvPr>
            <p:ph idx="4" type="body"/>
          </p:nvPr>
        </p:nvSpPr>
        <p:spPr>
          <a:xfrm>
            <a:off x="439340" y="1085299"/>
            <a:ext cx="8293549" cy="230834"/>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800"/>
              </a:spcBef>
              <a:spcAft>
                <a:spcPts val="0"/>
              </a:spcAft>
              <a:buClr>
                <a:srgbClr val="0E2D69"/>
              </a:buClr>
              <a:buSzPts val="1200"/>
              <a:buNone/>
              <a:defRPr b="0" i="0" sz="1200">
                <a:solidFill>
                  <a:srgbClr val="0E2D69"/>
                </a:solidFill>
                <a:latin typeface="Arial"/>
                <a:ea typeface="Arial"/>
                <a:cs typeface="Arial"/>
                <a:sym typeface="Arial"/>
              </a:defRPr>
            </a:lvl1pPr>
            <a:lvl2pPr indent="-304800" lvl="1" marL="9144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2pPr>
            <a:lvl3pPr indent="-304800" lvl="2" marL="13716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3pPr>
            <a:lvl4pPr indent="-304800" lvl="3" marL="18288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4pPr>
            <a:lvl5pPr indent="-304800" lvl="4" marL="22860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1" name="Google Shape;161;p21"/>
          <p:cNvSpPr txBox="1"/>
          <p:nvPr>
            <p:ph idx="5" type="body"/>
          </p:nvPr>
        </p:nvSpPr>
        <p:spPr>
          <a:xfrm>
            <a:off x="439341" y="4304392"/>
            <a:ext cx="5118227" cy="527404"/>
          </a:xfrm>
          <a:prstGeom prst="rect">
            <a:avLst/>
          </a:prstGeom>
          <a:noFill/>
          <a:ln>
            <a:noFill/>
          </a:ln>
        </p:spPr>
        <p:txBody>
          <a:bodyPr anchorCtr="0" anchor="t" bIns="0" lIns="0" spcFirstLastPara="1" rIns="0" wrap="square" tIns="0">
            <a:normAutofit/>
          </a:bodyPr>
          <a:lstStyle>
            <a:lvl1pPr indent="-228600" lvl="0" marL="457200" marR="0" algn="l">
              <a:lnSpc>
                <a:spcPct val="100000"/>
              </a:lnSpc>
              <a:spcBef>
                <a:spcPts val="5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92100" lvl="1" marL="914400" algn="l">
              <a:lnSpc>
                <a:spcPct val="90000"/>
              </a:lnSpc>
              <a:spcBef>
                <a:spcPts val="400"/>
              </a:spcBef>
              <a:spcAft>
                <a:spcPts val="0"/>
              </a:spcAft>
              <a:buClr>
                <a:srgbClr val="0E2D69"/>
              </a:buClr>
              <a:buSzPts val="1000"/>
              <a:buChar char="•"/>
              <a:defRPr b="0" i="0" sz="1000">
                <a:solidFill>
                  <a:srgbClr val="0E2D69"/>
                </a:solidFill>
                <a:latin typeface="Arial"/>
                <a:ea typeface="Arial"/>
                <a:cs typeface="Arial"/>
                <a:sym typeface="Arial"/>
              </a:defRPr>
            </a:lvl2pPr>
            <a:lvl3pPr indent="-292100" lvl="2" marL="1371600" algn="l">
              <a:lnSpc>
                <a:spcPct val="90000"/>
              </a:lnSpc>
              <a:spcBef>
                <a:spcPts val="400"/>
              </a:spcBef>
              <a:spcAft>
                <a:spcPts val="0"/>
              </a:spcAft>
              <a:buClr>
                <a:srgbClr val="0E2D69"/>
              </a:buClr>
              <a:buSzPts val="1000"/>
              <a:buChar char="•"/>
              <a:defRPr b="0" i="0" sz="1000">
                <a:solidFill>
                  <a:srgbClr val="0E2D69"/>
                </a:solidFill>
                <a:latin typeface="Arial"/>
                <a:ea typeface="Arial"/>
                <a:cs typeface="Arial"/>
                <a:sym typeface="Arial"/>
              </a:defRPr>
            </a:lvl3pPr>
            <a:lvl4pPr indent="-292100" lvl="3" marL="1828800" algn="l">
              <a:lnSpc>
                <a:spcPct val="90000"/>
              </a:lnSpc>
              <a:spcBef>
                <a:spcPts val="400"/>
              </a:spcBef>
              <a:spcAft>
                <a:spcPts val="0"/>
              </a:spcAft>
              <a:buClr>
                <a:srgbClr val="0E2D69"/>
              </a:buClr>
              <a:buSzPts val="1000"/>
              <a:buChar char="•"/>
              <a:defRPr b="0" i="0" sz="1000">
                <a:solidFill>
                  <a:srgbClr val="0E2D69"/>
                </a:solidFill>
                <a:latin typeface="Arial"/>
                <a:ea typeface="Arial"/>
                <a:cs typeface="Arial"/>
                <a:sym typeface="Arial"/>
              </a:defRPr>
            </a:lvl4pPr>
            <a:lvl5pPr indent="-292100" lvl="4" marL="2286000" algn="l">
              <a:lnSpc>
                <a:spcPct val="90000"/>
              </a:lnSpc>
              <a:spcBef>
                <a:spcPts val="400"/>
              </a:spcBef>
              <a:spcAft>
                <a:spcPts val="0"/>
              </a:spcAft>
              <a:buClr>
                <a:srgbClr val="0E2D69"/>
              </a:buClr>
              <a:buSzPts val="1000"/>
              <a:buChar char="•"/>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аблица_2">
  <p:cSld name="Таблица_2">
    <p:bg>
      <p:bgPr>
        <a:blipFill>
          <a:blip r:embed="rId2">
            <a:alphaModFix/>
          </a:blip>
          <a:stretch>
            <a:fillRect/>
          </a:stretch>
        </a:blipFill>
      </p:bgPr>
    </p:bg>
    <p:spTree>
      <p:nvGrpSpPr>
        <p:cNvPr id="162" name="Shape 162"/>
        <p:cNvGrpSpPr/>
        <p:nvPr/>
      </p:nvGrpSpPr>
      <p:grpSpPr>
        <a:xfrm>
          <a:off x="0" y="0"/>
          <a:ext cx="0" cy="0"/>
          <a:chOff x="0" y="0"/>
          <a:chExt cx="0" cy="0"/>
        </a:xfrm>
      </p:grpSpPr>
      <p:pic>
        <p:nvPicPr>
          <p:cNvPr descr="Icon&#10;&#10;Description automatically generated" id="163" name="Google Shape;163;p22"/>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164" name="Google Shape;164;p22"/>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65" name="Google Shape;165;p22"/>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66" name="Google Shape;166;p22"/>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67" name="Google Shape;167;p22"/>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lang="ru" sz="1500">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168" name="Google Shape;168;p22"/>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69" name="Google Shape;169;p22"/>
          <p:cNvSpPr txBox="1"/>
          <p:nvPr>
            <p:ph idx="1"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0" name="Google Shape;170;p22"/>
          <p:cNvSpPr txBox="1"/>
          <p:nvPr>
            <p:ph idx="2"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1" name="Google Shape;171;p22"/>
          <p:cNvSpPr txBox="1"/>
          <p:nvPr>
            <p:ph idx="3"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2" name="Google Shape;172;p22"/>
          <p:cNvSpPr txBox="1"/>
          <p:nvPr>
            <p:ph idx="4" type="body"/>
          </p:nvPr>
        </p:nvSpPr>
        <p:spPr>
          <a:xfrm>
            <a:off x="439340" y="1085298"/>
            <a:ext cx="5713408" cy="402758"/>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800"/>
              </a:spcBef>
              <a:spcAft>
                <a:spcPts val="0"/>
              </a:spcAft>
              <a:buClr>
                <a:srgbClr val="0E2D69"/>
              </a:buClr>
              <a:buSzPts val="1200"/>
              <a:buNone/>
              <a:defRPr b="0" i="0" sz="1200">
                <a:solidFill>
                  <a:srgbClr val="0E2D69"/>
                </a:solidFill>
                <a:latin typeface="Arial"/>
                <a:ea typeface="Arial"/>
                <a:cs typeface="Arial"/>
                <a:sym typeface="Arial"/>
              </a:defRPr>
            </a:lvl1pPr>
            <a:lvl2pPr indent="-304800" lvl="1" marL="9144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2pPr>
            <a:lvl3pPr indent="-304800" lvl="2" marL="13716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3pPr>
            <a:lvl4pPr indent="-304800" lvl="3" marL="18288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4pPr>
            <a:lvl5pPr indent="-304800" lvl="4" marL="2286000" algn="l">
              <a:lnSpc>
                <a:spcPct val="90000"/>
              </a:lnSpc>
              <a:spcBef>
                <a:spcPts val="400"/>
              </a:spcBef>
              <a:spcAft>
                <a:spcPts val="0"/>
              </a:spcAft>
              <a:buClr>
                <a:srgbClr val="0E2D69"/>
              </a:buClr>
              <a:buSzPts val="1200"/>
              <a:buChar char="•"/>
              <a:defRPr b="0" i="0" sz="12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3" name="Google Shape;173;p22"/>
          <p:cNvSpPr txBox="1"/>
          <p:nvPr>
            <p:ph idx="5" type="body"/>
          </p:nvPr>
        </p:nvSpPr>
        <p:spPr>
          <a:xfrm>
            <a:off x="439341" y="4304392"/>
            <a:ext cx="5118227" cy="527404"/>
          </a:xfrm>
          <a:prstGeom prst="rect">
            <a:avLst/>
          </a:prstGeom>
          <a:noFill/>
          <a:ln>
            <a:noFill/>
          </a:ln>
        </p:spPr>
        <p:txBody>
          <a:bodyPr anchorCtr="0" anchor="t" bIns="0" lIns="0" spcFirstLastPara="1" rIns="0" wrap="square" tIns="0">
            <a:normAutofit/>
          </a:bodyPr>
          <a:lstStyle>
            <a:lvl1pPr indent="-228600" lvl="0" marL="457200" marR="0" algn="l">
              <a:lnSpc>
                <a:spcPct val="100000"/>
              </a:lnSpc>
              <a:spcBef>
                <a:spcPts val="5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92100" lvl="1" marL="914400" algn="l">
              <a:lnSpc>
                <a:spcPct val="90000"/>
              </a:lnSpc>
              <a:spcBef>
                <a:spcPts val="400"/>
              </a:spcBef>
              <a:spcAft>
                <a:spcPts val="0"/>
              </a:spcAft>
              <a:buClr>
                <a:srgbClr val="0E2D69"/>
              </a:buClr>
              <a:buSzPts val="1000"/>
              <a:buChar char="•"/>
              <a:defRPr b="0" i="0" sz="1000">
                <a:solidFill>
                  <a:srgbClr val="0E2D69"/>
                </a:solidFill>
                <a:latin typeface="Arial"/>
                <a:ea typeface="Arial"/>
                <a:cs typeface="Arial"/>
                <a:sym typeface="Arial"/>
              </a:defRPr>
            </a:lvl2pPr>
            <a:lvl3pPr indent="-292100" lvl="2" marL="1371600" algn="l">
              <a:lnSpc>
                <a:spcPct val="90000"/>
              </a:lnSpc>
              <a:spcBef>
                <a:spcPts val="400"/>
              </a:spcBef>
              <a:spcAft>
                <a:spcPts val="0"/>
              </a:spcAft>
              <a:buClr>
                <a:srgbClr val="0E2D69"/>
              </a:buClr>
              <a:buSzPts val="1000"/>
              <a:buChar char="•"/>
              <a:defRPr b="0" i="0" sz="1000">
                <a:solidFill>
                  <a:srgbClr val="0E2D69"/>
                </a:solidFill>
                <a:latin typeface="Arial"/>
                <a:ea typeface="Arial"/>
                <a:cs typeface="Arial"/>
                <a:sym typeface="Arial"/>
              </a:defRPr>
            </a:lvl3pPr>
            <a:lvl4pPr indent="-292100" lvl="3" marL="1828800" algn="l">
              <a:lnSpc>
                <a:spcPct val="90000"/>
              </a:lnSpc>
              <a:spcBef>
                <a:spcPts val="400"/>
              </a:spcBef>
              <a:spcAft>
                <a:spcPts val="0"/>
              </a:spcAft>
              <a:buClr>
                <a:srgbClr val="0E2D69"/>
              </a:buClr>
              <a:buSzPts val="1000"/>
              <a:buChar char="•"/>
              <a:defRPr b="0" i="0" sz="1000">
                <a:solidFill>
                  <a:srgbClr val="0E2D69"/>
                </a:solidFill>
                <a:latin typeface="Arial"/>
                <a:ea typeface="Arial"/>
                <a:cs typeface="Arial"/>
                <a:sym typeface="Arial"/>
              </a:defRPr>
            </a:lvl4pPr>
            <a:lvl5pPr indent="-292100" lvl="4" marL="2286000" algn="l">
              <a:lnSpc>
                <a:spcPct val="90000"/>
              </a:lnSpc>
              <a:spcBef>
                <a:spcPts val="400"/>
              </a:spcBef>
              <a:spcAft>
                <a:spcPts val="0"/>
              </a:spcAft>
              <a:buClr>
                <a:srgbClr val="0E2D69"/>
              </a:buClr>
              <a:buSzPts val="1000"/>
              <a:buChar char="•"/>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4" name="Google Shape;174;p22"/>
          <p:cNvSpPr txBox="1"/>
          <p:nvPr>
            <p:ph idx="6" type="body"/>
          </p:nvPr>
        </p:nvSpPr>
        <p:spPr>
          <a:xfrm>
            <a:off x="6515105" y="1656272"/>
            <a:ext cx="2197999" cy="1928004"/>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чистый">
  <p:cSld name="чистый">
    <p:bg>
      <p:bgPr>
        <a:blipFill>
          <a:blip r:embed="rId2">
            <a:alphaModFix/>
          </a:blip>
          <a:stretch>
            <a:fillRect/>
          </a:stretch>
        </a:blipFill>
      </p:bgPr>
    </p:bg>
    <p:spTree>
      <p:nvGrpSpPr>
        <p:cNvPr id="175" name="Shape 175"/>
        <p:cNvGrpSpPr/>
        <p:nvPr/>
      </p:nvGrpSpPr>
      <p:grpSpPr>
        <a:xfrm>
          <a:off x="0" y="0"/>
          <a:ext cx="0" cy="0"/>
          <a:chOff x="0" y="0"/>
          <a:chExt cx="0" cy="0"/>
        </a:xfrm>
      </p:grpSpPr>
      <p:sp>
        <p:nvSpPr>
          <p:cNvPr id="176" name="Google Shape;176;p23"/>
          <p:cNvSpPr/>
          <p:nvPr/>
        </p:nvSpPr>
        <p:spPr>
          <a:xfrm>
            <a:off x="0" y="0"/>
            <a:ext cx="9144000" cy="5143500"/>
          </a:xfrm>
          <a:prstGeom prst="rect">
            <a:avLst/>
          </a:prstGeom>
          <a:solidFill>
            <a:schemeClr val="dk1"/>
          </a:solidFill>
          <a:ln cap="flat" cmpd="sng" w="12700">
            <a:solidFill>
              <a:srgbClr val="0A204B"/>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id="177" name="Google Shape;177;p23"/>
          <p:cNvPicPr preferRelativeResize="0"/>
          <p:nvPr/>
        </p:nvPicPr>
        <p:blipFill rotWithShape="1">
          <a:blip r:embed="rId3">
            <a:alphaModFix/>
          </a:blip>
          <a:srcRect b="0" l="0" r="0" t="0"/>
          <a:stretch/>
        </p:blipFill>
        <p:spPr>
          <a:xfrm>
            <a:off x="3983107" y="1982857"/>
            <a:ext cx="1177787" cy="1177787"/>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чистый_2">
  <p:cSld name="чистый_2">
    <p:bg>
      <p:bgPr>
        <a:blipFill>
          <a:blip r:embed="rId2">
            <a:alphaModFix/>
          </a:blip>
          <a:stretch>
            <a:fillRect/>
          </a:stretch>
        </a:blipFill>
      </p:bgPr>
    </p:bg>
    <p:spTree>
      <p:nvGrpSpPr>
        <p:cNvPr id="178" name="Shape 178"/>
        <p:cNvGrpSpPr/>
        <p:nvPr/>
      </p:nvGrpSpPr>
      <p:grpSpPr>
        <a:xfrm>
          <a:off x="0" y="0"/>
          <a:ext cx="0" cy="0"/>
          <a:chOff x="0" y="0"/>
          <a:chExt cx="0" cy="0"/>
        </a:xfrm>
      </p:grpSpPr>
      <p:pic>
        <p:nvPicPr>
          <p:cNvPr descr="Icon&#10;&#10;Description automatically generated" id="179" name="Google Shape;179;p24"/>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180" name="Google Shape;180;p24"/>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81" name="Google Shape;181;p24"/>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82" name="Google Shape;182;p24"/>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83" name="Google Shape;183;p24"/>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lang="ru" sz="1500">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184" name="Google Shape;184;p24"/>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85" name="Google Shape;185;p24"/>
          <p:cNvSpPr txBox="1"/>
          <p:nvPr>
            <p:ph idx="1"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6" name="Google Shape;186;p24"/>
          <p:cNvSpPr txBox="1"/>
          <p:nvPr>
            <p:ph idx="2"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7" name="Google Shape;187;p24"/>
          <p:cNvSpPr txBox="1"/>
          <p:nvPr>
            <p:ph idx="3"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цвет">
  <p:cSld name="цвет">
    <p:bg>
      <p:bgPr>
        <a:blipFill>
          <a:blip r:embed="rId2">
            <a:alphaModFix/>
          </a:blip>
          <a:stretch>
            <a:fillRect/>
          </a:stretch>
        </a:blipFill>
      </p:bgPr>
    </p:bg>
    <p:spTree>
      <p:nvGrpSpPr>
        <p:cNvPr id="188" name="Shape 188"/>
        <p:cNvGrpSpPr/>
        <p:nvPr/>
      </p:nvGrpSpPr>
      <p:grpSpPr>
        <a:xfrm>
          <a:off x="0" y="0"/>
          <a:ext cx="0" cy="0"/>
          <a:chOff x="0" y="0"/>
          <a:chExt cx="0" cy="0"/>
        </a:xfrm>
      </p:grpSpPr>
      <p:pic>
        <p:nvPicPr>
          <p:cNvPr descr="Icon&#10;&#10;Description automatically generated" id="189" name="Google Shape;189;p25"/>
          <p:cNvPicPr preferRelativeResize="0"/>
          <p:nvPr/>
        </p:nvPicPr>
        <p:blipFill rotWithShape="1">
          <a:blip r:embed="rId3">
            <a:alphaModFix/>
          </a:blip>
          <a:srcRect b="0" l="0" r="0" t="0"/>
          <a:stretch/>
        </p:blipFill>
        <p:spPr>
          <a:xfrm>
            <a:off x="387899" y="348272"/>
            <a:ext cx="336207" cy="336207"/>
          </a:xfrm>
          <a:prstGeom prst="rect">
            <a:avLst/>
          </a:prstGeom>
          <a:noFill/>
          <a:ln>
            <a:noFill/>
          </a:ln>
        </p:spPr>
      </p:pic>
      <p:cxnSp>
        <p:nvCxnSpPr>
          <p:cNvPr id="190" name="Google Shape;190;p25"/>
          <p:cNvCxnSpPr/>
          <p:nvPr/>
        </p:nvCxnSpPr>
        <p:spPr>
          <a:xfrm>
            <a:off x="2474015"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91" name="Google Shape;191;p25"/>
          <p:cNvCxnSpPr/>
          <p:nvPr/>
        </p:nvCxnSpPr>
        <p:spPr>
          <a:xfrm>
            <a:off x="4574562" y="348272"/>
            <a:ext cx="0" cy="439695"/>
          </a:xfrm>
          <a:prstGeom prst="straightConnector1">
            <a:avLst/>
          </a:prstGeom>
          <a:noFill/>
          <a:ln cap="flat" cmpd="sng" w="12700">
            <a:solidFill>
              <a:srgbClr val="102D69"/>
            </a:solidFill>
            <a:prstDash val="solid"/>
            <a:miter lim="800000"/>
            <a:headEnd len="sm" w="sm" type="none"/>
            <a:tailEnd len="sm" w="sm" type="none"/>
          </a:ln>
        </p:spPr>
      </p:cxnSp>
      <p:cxnSp>
        <p:nvCxnSpPr>
          <p:cNvPr id="192" name="Google Shape;192;p25"/>
          <p:cNvCxnSpPr/>
          <p:nvPr/>
        </p:nvCxnSpPr>
        <p:spPr>
          <a:xfrm>
            <a:off x="770781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93" name="Google Shape;193;p25"/>
          <p:cNvSpPr txBox="1"/>
          <p:nvPr/>
        </p:nvSpPr>
        <p:spPr>
          <a:xfrm>
            <a:off x="7807651" y="399208"/>
            <a:ext cx="503983" cy="230833"/>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fld id="{00000000-1234-1234-1234-123412341234}" type="slidenum">
              <a:rPr lang="ru" sz="1500">
                <a:solidFill>
                  <a:srgbClr val="102D69"/>
                </a:solidFill>
                <a:latin typeface="Arial"/>
                <a:ea typeface="Arial"/>
                <a:cs typeface="Arial"/>
                <a:sym typeface="Arial"/>
              </a:rPr>
              <a:t>‹#›</a:t>
            </a:fld>
            <a:endParaRPr sz="1500">
              <a:solidFill>
                <a:srgbClr val="102D69"/>
              </a:solidFill>
              <a:latin typeface="Arial"/>
              <a:ea typeface="Arial"/>
              <a:cs typeface="Arial"/>
              <a:sym typeface="Arial"/>
            </a:endParaRPr>
          </a:p>
        </p:txBody>
      </p:sp>
      <p:cxnSp>
        <p:nvCxnSpPr>
          <p:cNvPr id="194" name="Google Shape;194;p25"/>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195" name="Google Shape;195;p25"/>
          <p:cNvSpPr txBox="1"/>
          <p:nvPr>
            <p:ph idx="1" type="body"/>
          </p:nvPr>
        </p:nvSpPr>
        <p:spPr>
          <a:xfrm>
            <a:off x="857767" y="405678"/>
            <a:ext cx="1426369" cy="311944"/>
          </a:xfrm>
          <a:prstGeom prst="rect">
            <a:avLst/>
          </a:prstGeom>
          <a:noFill/>
          <a:ln>
            <a:noFill/>
          </a:ln>
        </p:spPr>
        <p:txBody>
          <a:bodyPr anchorCtr="0" anchor="t" bIns="0" lIns="0" spcFirstLastPara="1" rIns="0" wrap="square" tIns="0">
            <a:noAutofit/>
          </a:bodyPr>
          <a:lstStyle>
            <a:lvl1pPr indent="-228600" lvl="0" marL="457200" marR="0" algn="l">
              <a:lnSpc>
                <a:spcPct val="100000"/>
              </a:lnSpc>
              <a:spcBef>
                <a:spcPts val="0"/>
              </a:spcBef>
              <a:spcAft>
                <a:spcPts val="0"/>
              </a:spcAft>
              <a:buClr>
                <a:schemeClr val="dk1"/>
              </a:buClr>
              <a:buSzPts val="800"/>
              <a:buFont typeface="Arial"/>
              <a:buNone/>
              <a:defRPr b="0" i="0" sz="800">
                <a:latin typeface="Arial"/>
                <a:ea typeface="Arial"/>
                <a:cs typeface="Arial"/>
                <a:sym typeface="Arial"/>
              </a:defRPr>
            </a:lvl1pPr>
            <a:lvl2pPr indent="-228600" lvl="1" marL="914400" algn="l">
              <a:lnSpc>
                <a:spcPct val="100000"/>
              </a:lnSpc>
              <a:spcBef>
                <a:spcPts val="400"/>
              </a:spcBef>
              <a:spcAft>
                <a:spcPts val="0"/>
              </a:spcAft>
              <a:buClr>
                <a:schemeClr val="dk1"/>
              </a:buClr>
              <a:buSzPts val="800"/>
              <a:buNone/>
              <a:defRPr b="0" i="0" sz="800">
                <a:latin typeface="Arial"/>
                <a:ea typeface="Arial"/>
                <a:cs typeface="Arial"/>
                <a:sym typeface="Arial"/>
              </a:defRPr>
            </a:lvl2pPr>
            <a:lvl3pPr indent="-228600" lvl="2" marL="1371600" algn="l">
              <a:lnSpc>
                <a:spcPct val="100000"/>
              </a:lnSpc>
              <a:spcBef>
                <a:spcPts val="400"/>
              </a:spcBef>
              <a:spcAft>
                <a:spcPts val="0"/>
              </a:spcAft>
              <a:buClr>
                <a:schemeClr val="dk1"/>
              </a:buClr>
              <a:buSzPts val="800"/>
              <a:buNone/>
              <a:defRPr b="0" i="0" sz="800">
                <a:latin typeface="Arial"/>
                <a:ea typeface="Arial"/>
                <a:cs typeface="Arial"/>
                <a:sym typeface="Arial"/>
              </a:defRPr>
            </a:lvl3pPr>
            <a:lvl4pPr indent="-228600" lvl="3" marL="1828800" algn="l">
              <a:lnSpc>
                <a:spcPct val="100000"/>
              </a:lnSpc>
              <a:spcBef>
                <a:spcPts val="400"/>
              </a:spcBef>
              <a:spcAft>
                <a:spcPts val="0"/>
              </a:spcAft>
              <a:buClr>
                <a:schemeClr val="dk1"/>
              </a:buClr>
              <a:buSzPts val="800"/>
              <a:buNone/>
              <a:defRPr b="0" i="0" sz="800">
                <a:latin typeface="Arial"/>
                <a:ea typeface="Arial"/>
                <a:cs typeface="Arial"/>
                <a:sym typeface="Arial"/>
              </a:defRPr>
            </a:lvl4pPr>
            <a:lvl5pPr indent="-228600" lvl="4" marL="2286000" algn="l">
              <a:lnSpc>
                <a:spcPct val="100000"/>
              </a:lnSpc>
              <a:spcBef>
                <a:spcPts val="400"/>
              </a:spcBef>
              <a:spcAft>
                <a:spcPts val="0"/>
              </a:spcAft>
              <a:buClr>
                <a:schemeClr val="dk1"/>
              </a:buClr>
              <a:buSzPts val="800"/>
              <a:buNone/>
              <a:defRPr b="0" i="0" sz="800">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6" name="Google Shape;196;p25"/>
          <p:cNvSpPr txBox="1"/>
          <p:nvPr>
            <p:ph idx="2" type="body"/>
          </p:nvPr>
        </p:nvSpPr>
        <p:spPr>
          <a:xfrm>
            <a:off x="2594372"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7" name="Google Shape;197;p25"/>
          <p:cNvSpPr txBox="1"/>
          <p:nvPr>
            <p:ph idx="3" type="body"/>
          </p:nvPr>
        </p:nvSpPr>
        <p:spPr>
          <a:xfrm>
            <a:off x="4694919" y="411540"/>
            <a:ext cx="1552575" cy="306082"/>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rgbClr val="0E2D69"/>
              </a:buClr>
              <a:buSzPts val="800"/>
              <a:buNone/>
              <a:defRPr b="0" i="0" sz="800">
                <a:solidFill>
                  <a:srgbClr val="0E2D69"/>
                </a:solidFill>
                <a:latin typeface="Arial"/>
                <a:ea typeface="Arial"/>
                <a:cs typeface="Arial"/>
                <a:sym typeface="Arial"/>
              </a:defRPr>
            </a:lvl1pPr>
            <a:lvl2pPr indent="-228600" lvl="1" marL="9144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2pPr>
            <a:lvl3pPr indent="-228600" lvl="2" marL="13716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3pPr>
            <a:lvl4pPr indent="-228600" lvl="3" marL="18288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4pPr>
            <a:lvl5pPr indent="-228600" lvl="4" marL="2286000" algn="l">
              <a:lnSpc>
                <a:spcPct val="90000"/>
              </a:lnSpc>
              <a:spcBef>
                <a:spcPts val="400"/>
              </a:spcBef>
              <a:spcAft>
                <a:spcPts val="0"/>
              </a:spcAft>
              <a:buClr>
                <a:srgbClr val="0E2D69"/>
              </a:buClr>
              <a:buSzPts val="800"/>
              <a:buNone/>
              <a:defRPr b="0" i="0" sz="8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8" name="Google Shape;198;p25"/>
          <p:cNvSpPr txBox="1"/>
          <p:nvPr>
            <p:ph type="title"/>
          </p:nvPr>
        </p:nvSpPr>
        <p:spPr>
          <a:xfrm>
            <a:off x="439424" y="1085843"/>
            <a:ext cx="3241898" cy="582769"/>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dk1"/>
              </a:buClr>
              <a:buSzPts val="1800"/>
              <a:buFont typeface="Arial"/>
              <a:buNone/>
              <a:defRPr b="0" i="0" sz="1800">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9" name="Google Shape;199;p25"/>
          <p:cNvSpPr txBox="1"/>
          <p:nvPr>
            <p:ph idx="4" type="body"/>
          </p:nvPr>
        </p:nvSpPr>
        <p:spPr>
          <a:xfrm>
            <a:off x="439424" y="1784747"/>
            <a:ext cx="3241898" cy="1799528"/>
          </a:xfrm>
          <a:prstGeom prst="rect">
            <a:avLst/>
          </a:prstGeom>
          <a:noFill/>
          <a:ln>
            <a:noFill/>
          </a:ln>
        </p:spPr>
        <p:txBody>
          <a:bodyPr anchorCtr="0" anchor="t" bIns="34275" lIns="0" spcFirstLastPara="1" rIns="0" wrap="square" tIns="0">
            <a:normAutofit/>
          </a:bodyPr>
          <a:lstStyle>
            <a:lvl1pPr indent="-228600" lvl="0" marL="457200" marR="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1pPr>
            <a:lvl2pPr indent="-228600" lvl="1" marL="9144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2pPr>
            <a:lvl3pPr indent="-228600" lvl="2" marL="13716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3pPr>
            <a:lvl4pPr indent="-228600" lvl="3" marL="18288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4pPr>
            <a:lvl5pPr indent="-228600" lvl="4" marL="2286000" algn="l">
              <a:lnSpc>
                <a:spcPct val="100000"/>
              </a:lnSpc>
              <a:spcBef>
                <a:spcPts val="800"/>
              </a:spcBef>
              <a:spcAft>
                <a:spcPts val="0"/>
              </a:spcAft>
              <a:buClr>
                <a:srgbClr val="0E2D69"/>
              </a:buClr>
              <a:buSzPts val="1000"/>
              <a:buFont typeface="Arial"/>
              <a:buNone/>
              <a:defRPr b="0" i="0" sz="1000">
                <a:solidFill>
                  <a:srgbClr val="0E2D69"/>
                </a:solidFill>
                <a:latin typeface="Arial"/>
                <a:ea typeface="Arial"/>
                <a:cs typeface="Arial"/>
                <a:sym typeface="Aria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00" name="Google Shape;200;p25"/>
          <p:cNvSpPr/>
          <p:nvPr/>
        </p:nvSpPr>
        <p:spPr>
          <a:xfrm>
            <a:off x="4044736" y="1085843"/>
            <a:ext cx="623248" cy="623248"/>
          </a:xfrm>
          <a:prstGeom prst="ellipse">
            <a:avLst/>
          </a:prstGeom>
          <a:solidFill>
            <a:srgbClr val="0E2D69"/>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1" name="Google Shape;201;p25"/>
          <p:cNvSpPr/>
          <p:nvPr/>
        </p:nvSpPr>
        <p:spPr>
          <a:xfrm>
            <a:off x="5057194" y="1085843"/>
            <a:ext cx="623248" cy="623248"/>
          </a:xfrm>
          <a:prstGeom prst="ellipse">
            <a:avLst/>
          </a:prstGeom>
          <a:solidFill>
            <a:srgbClr val="234A9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2" name="Google Shape;202;p25"/>
          <p:cNvSpPr/>
          <p:nvPr/>
        </p:nvSpPr>
        <p:spPr>
          <a:xfrm>
            <a:off x="6069651" y="1085843"/>
            <a:ext cx="623248" cy="623248"/>
          </a:xfrm>
          <a:prstGeom prst="ellipse">
            <a:avLst/>
          </a:prstGeom>
          <a:solidFill>
            <a:srgbClr val="11A0D7"/>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3" name="Google Shape;203;p25"/>
          <p:cNvSpPr/>
          <p:nvPr/>
        </p:nvSpPr>
        <p:spPr>
          <a:xfrm>
            <a:off x="7082108" y="1085843"/>
            <a:ext cx="623248" cy="623248"/>
          </a:xfrm>
          <a:prstGeom prst="ellipse">
            <a:avLst/>
          </a:prstGeom>
          <a:solidFill>
            <a:srgbClr val="029C6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4" name="Google Shape;204;p25"/>
          <p:cNvSpPr/>
          <p:nvPr/>
        </p:nvSpPr>
        <p:spPr>
          <a:xfrm>
            <a:off x="8094566" y="1085843"/>
            <a:ext cx="623248" cy="623248"/>
          </a:xfrm>
          <a:prstGeom prst="ellipse">
            <a:avLst/>
          </a:prstGeom>
          <a:solidFill>
            <a:srgbClr val="EB681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5" name="Google Shape;205;p25"/>
          <p:cNvSpPr/>
          <p:nvPr/>
        </p:nvSpPr>
        <p:spPr>
          <a:xfrm>
            <a:off x="4044736" y="2031524"/>
            <a:ext cx="623248" cy="623248"/>
          </a:xfrm>
          <a:prstGeom prst="ellipse">
            <a:avLst/>
          </a:prstGeom>
          <a:solidFill>
            <a:srgbClr val="7D4EB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6" name="Google Shape;206;p25"/>
          <p:cNvSpPr/>
          <p:nvPr/>
        </p:nvSpPr>
        <p:spPr>
          <a:xfrm>
            <a:off x="5057194" y="2031524"/>
            <a:ext cx="623248" cy="623248"/>
          </a:xfrm>
          <a:prstGeom prst="ellipse">
            <a:avLst/>
          </a:prstGeom>
          <a:solidFill>
            <a:srgbClr val="E61F3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7" name="Google Shape;207;p25"/>
          <p:cNvSpPr/>
          <p:nvPr/>
        </p:nvSpPr>
        <p:spPr>
          <a:xfrm>
            <a:off x="6069651" y="2031524"/>
            <a:ext cx="623248" cy="623248"/>
          </a:xfrm>
          <a:prstGeom prst="ellipse">
            <a:avLst/>
          </a:prstGeom>
          <a:solidFill>
            <a:srgbClr val="FBBA0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8" name="Google Shape;208;p25"/>
          <p:cNvSpPr/>
          <p:nvPr/>
        </p:nvSpPr>
        <p:spPr>
          <a:xfrm>
            <a:off x="7082108" y="2031524"/>
            <a:ext cx="623248" cy="623248"/>
          </a:xfrm>
          <a:prstGeom prst="ellipse">
            <a:avLst/>
          </a:prstGeom>
          <a:solidFill>
            <a:srgbClr val="7DA0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09" name="Google Shape;209;p25"/>
          <p:cNvSpPr/>
          <p:nvPr/>
        </p:nvSpPr>
        <p:spPr>
          <a:xfrm>
            <a:off x="8094566" y="2031524"/>
            <a:ext cx="623248" cy="623248"/>
          </a:xfrm>
          <a:prstGeom prst="ellipse">
            <a:avLst/>
          </a:prstGeom>
          <a:solidFill>
            <a:srgbClr val="47A0A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0" name="Google Shape;210;p25"/>
          <p:cNvSpPr/>
          <p:nvPr/>
        </p:nvSpPr>
        <p:spPr>
          <a:xfrm>
            <a:off x="4044736" y="2977207"/>
            <a:ext cx="623248" cy="623248"/>
          </a:xfrm>
          <a:prstGeom prst="ellipse">
            <a:avLst/>
          </a:prstGeom>
          <a:solidFill>
            <a:srgbClr val="EB8C3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1" name="Google Shape;211;p25"/>
          <p:cNvSpPr/>
          <p:nvPr/>
        </p:nvSpPr>
        <p:spPr>
          <a:xfrm>
            <a:off x="5057194" y="2977207"/>
            <a:ext cx="623248" cy="623248"/>
          </a:xfrm>
          <a:prstGeom prst="ellipse">
            <a:avLst/>
          </a:prstGeom>
          <a:solidFill>
            <a:srgbClr val="96628C"/>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2" name="Google Shape;212;p25"/>
          <p:cNvSpPr/>
          <p:nvPr/>
        </p:nvSpPr>
        <p:spPr>
          <a:xfrm>
            <a:off x="6069651" y="2977207"/>
            <a:ext cx="623248" cy="623248"/>
          </a:xfrm>
          <a:prstGeom prst="ellipse">
            <a:avLst/>
          </a:prstGeom>
          <a:solidFill>
            <a:srgbClr val="CD5A5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3" name="Google Shape;213;p25"/>
          <p:cNvSpPr/>
          <p:nvPr/>
        </p:nvSpPr>
        <p:spPr>
          <a:xfrm>
            <a:off x="7082108" y="2977207"/>
            <a:ext cx="623248" cy="623248"/>
          </a:xfrm>
          <a:prstGeom prst="ellipse">
            <a:avLst/>
          </a:prstGeom>
          <a:solidFill>
            <a:srgbClr val="FFD74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4" name="Google Shape;214;p25"/>
          <p:cNvSpPr/>
          <p:nvPr/>
        </p:nvSpPr>
        <p:spPr>
          <a:xfrm>
            <a:off x="8094566" y="2977207"/>
            <a:ext cx="623248" cy="623248"/>
          </a:xfrm>
          <a:prstGeom prst="ellipse">
            <a:avLst/>
          </a:prstGeom>
          <a:solidFill>
            <a:srgbClr val="CDDDF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5" name="Google Shape;215;p25"/>
          <p:cNvSpPr/>
          <p:nvPr/>
        </p:nvSpPr>
        <p:spPr>
          <a:xfrm>
            <a:off x="4044736" y="3937327"/>
            <a:ext cx="623248" cy="623248"/>
          </a:xfrm>
          <a:prstGeom prst="ellipse">
            <a:avLst/>
          </a:prstGeom>
          <a:solidFill>
            <a:srgbClr val="D7EBB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6" name="Google Shape;216;p25"/>
          <p:cNvSpPr/>
          <p:nvPr/>
        </p:nvSpPr>
        <p:spPr>
          <a:xfrm>
            <a:off x="5057194" y="3937327"/>
            <a:ext cx="623248" cy="623248"/>
          </a:xfrm>
          <a:prstGeom prst="ellipse">
            <a:avLst/>
          </a:prstGeom>
          <a:solidFill>
            <a:srgbClr val="FFDC9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7" name="Google Shape;217;p25"/>
          <p:cNvSpPr/>
          <p:nvPr/>
        </p:nvSpPr>
        <p:spPr>
          <a:xfrm>
            <a:off x="6069651" y="3937327"/>
            <a:ext cx="623248" cy="623248"/>
          </a:xfrm>
          <a:prstGeom prst="ellipse">
            <a:avLst/>
          </a:prstGeom>
          <a:solidFill>
            <a:srgbClr val="D7C3F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8" name="Google Shape;218;p25"/>
          <p:cNvSpPr/>
          <p:nvPr/>
        </p:nvSpPr>
        <p:spPr>
          <a:xfrm>
            <a:off x="7082108" y="3937327"/>
            <a:ext cx="623248" cy="623248"/>
          </a:xfrm>
          <a:prstGeom prst="ellipse">
            <a:avLst/>
          </a:prstGeom>
          <a:solidFill>
            <a:srgbClr val="F6C3C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9" name="Google Shape;219;p25"/>
          <p:cNvSpPr/>
          <p:nvPr/>
        </p:nvSpPr>
        <p:spPr>
          <a:xfrm>
            <a:off x="8094566" y="3937327"/>
            <a:ext cx="623248" cy="623248"/>
          </a:xfrm>
          <a:prstGeom prst="ellipse">
            <a:avLst/>
          </a:prstGeom>
          <a:solidFill>
            <a:srgbClr val="FFF07D"/>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1.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C9F"/>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C9F"/>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C9F"/>
                </a:solidFill>
                <a:latin typeface="Calibri"/>
                <a:ea typeface="Calibri"/>
                <a:cs typeface="Calibri"/>
                <a:sym typeface="Calibri"/>
              </a:defRPr>
            </a:lvl1pPr>
            <a:lvl2pPr indent="0" lvl="1" marL="0" marR="0" rtl="0" algn="r">
              <a:spcBef>
                <a:spcPts val="0"/>
              </a:spcBef>
              <a:buNone/>
              <a:defRPr b="0" i="0" sz="900" u="none" cap="none" strike="noStrike">
                <a:solidFill>
                  <a:srgbClr val="888C9F"/>
                </a:solidFill>
                <a:latin typeface="Calibri"/>
                <a:ea typeface="Calibri"/>
                <a:cs typeface="Calibri"/>
                <a:sym typeface="Calibri"/>
              </a:defRPr>
            </a:lvl2pPr>
            <a:lvl3pPr indent="0" lvl="2" marL="0" marR="0" rtl="0" algn="r">
              <a:spcBef>
                <a:spcPts val="0"/>
              </a:spcBef>
              <a:buNone/>
              <a:defRPr b="0" i="0" sz="900" u="none" cap="none" strike="noStrike">
                <a:solidFill>
                  <a:srgbClr val="888C9F"/>
                </a:solidFill>
                <a:latin typeface="Calibri"/>
                <a:ea typeface="Calibri"/>
                <a:cs typeface="Calibri"/>
                <a:sym typeface="Calibri"/>
              </a:defRPr>
            </a:lvl3pPr>
            <a:lvl4pPr indent="0" lvl="3" marL="0" marR="0" rtl="0" algn="r">
              <a:spcBef>
                <a:spcPts val="0"/>
              </a:spcBef>
              <a:buNone/>
              <a:defRPr b="0" i="0" sz="900" u="none" cap="none" strike="noStrike">
                <a:solidFill>
                  <a:srgbClr val="888C9F"/>
                </a:solidFill>
                <a:latin typeface="Calibri"/>
                <a:ea typeface="Calibri"/>
                <a:cs typeface="Calibri"/>
                <a:sym typeface="Calibri"/>
              </a:defRPr>
            </a:lvl4pPr>
            <a:lvl5pPr indent="0" lvl="4" marL="0" marR="0" rtl="0" algn="r">
              <a:spcBef>
                <a:spcPts val="0"/>
              </a:spcBef>
              <a:buNone/>
              <a:defRPr b="0" i="0" sz="900" u="none" cap="none" strike="noStrike">
                <a:solidFill>
                  <a:srgbClr val="888C9F"/>
                </a:solidFill>
                <a:latin typeface="Calibri"/>
                <a:ea typeface="Calibri"/>
                <a:cs typeface="Calibri"/>
                <a:sym typeface="Calibri"/>
              </a:defRPr>
            </a:lvl5pPr>
            <a:lvl6pPr indent="0" lvl="5" marL="0" marR="0" rtl="0" algn="r">
              <a:spcBef>
                <a:spcPts val="0"/>
              </a:spcBef>
              <a:buNone/>
              <a:defRPr b="0" i="0" sz="900" u="none" cap="none" strike="noStrike">
                <a:solidFill>
                  <a:srgbClr val="888C9F"/>
                </a:solidFill>
                <a:latin typeface="Calibri"/>
                <a:ea typeface="Calibri"/>
                <a:cs typeface="Calibri"/>
                <a:sym typeface="Calibri"/>
              </a:defRPr>
            </a:lvl6pPr>
            <a:lvl7pPr indent="0" lvl="6" marL="0" marR="0" rtl="0" algn="r">
              <a:spcBef>
                <a:spcPts val="0"/>
              </a:spcBef>
              <a:buNone/>
              <a:defRPr b="0" i="0" sz="900" u="none" cap="none" strike="noStrike">
                <a:solidFill>
                  <a:srgbClr val="888C9F"/>
                </a:solidFill>
                <a:latin typeface="Calibri"/>
                <a:ea typeface="Calibri"/>
                <a:cs typeface="Calibri"/>
                <a:sym typeface="Calibri"/>
              </a:defRPr>
            </a:lvl7pPr>
            <a:lvl8pPr indent="0" lvl="7" marL="0" marR="0" rtl="0" algn="r">
              <a:spcBef>
                <a:spcPts val="0"/>
              </a:spcBef>
              <a:buNone/>
              <a:defRPr b="0" i="0" sz="900" u="none" cap="none" strike="noStrike">
                <a:solidFill>
                  <a:srgbClr val="888C9F"/>
                </a:solidFill>
                <a:latin typeface="Calibri"/>
                <a:ea typeface="Calibri"/>
                <a:cs typeface="Calibri"/>
                <a:sym typeface="Calibri"/>
              </a:defRPr>
            </a:lvl8pPr>
            <a:lvl9pPr indent="0" lvl="8" marL="0" marR="0" rtl="0" algn="r">
              <a:spcBef>
                <a:spcPts val="0"/>
              </a:spcBef>
              <a:buNone/>
              <a:defRPr b="0" i="0" sz="900" u="none" cap="none" strike="noStrike">
                <a:solidFill>
                  <a:srgbClr val="888C9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21.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23.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13.pn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22.png"/><Relationship Id="rId4" Type="http://schemas.openxmlformats.org/officeDocument/2006/relationships/hyperlink" Target="https://arxiv.org/pdf/2404.16130" TargetMode="External"/><Relationship Id="rId5" Type="http://schemas.openxmlformats.org/officeDocument/2006/relationships/hyperlink" Target="https://arxiv.org/pdf/2404.1613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hyperlink" Target="https://arxiv.org/pdf/2404.16130" TargetMode="External"/><Relationship Id="rId4" Type="http://schemas.openxmlformats.org/officeDocument/2006/relationships/hyperlink" Target="https://github.com/stonybrooknlp/musique" TargetMode="External"/><Relationship Id="rId5" Type="http://schemas.openxmlformats.org/officeDocument/2006/relationships/image" Target="../media/image14.png"/><Relationship Id="rId6"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hyperlink" Target="https://arxiv.org/pdf/2404.16130" TargetMode="External"/><Relationship Id="rId4" Type="http://schemas.openxmlformats.org/officeDocument/2006/relationships/hyperlink" Target="https://hotpotqa.github.io/" TargetMode="External"/><Relationship Id="rId5" Type="http://schemas.openxmlformats.org/officeDocument/2006/relationships/image" Target="../media/image15.png"/><Relationship Id="rId6"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6"/>
          <p:cNvSpPr txBox="1"/>
          <p:nvPr>
            <p:ph type="title"/>
          </p:nvPr>
        </p:nvSpPr>
        <p:spPr>
          <a:xfrm>
            <a:off x="1913975" y="2024928"/>
            <a:ext cx="5725500" cy="14838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rgbClr val="0E2D69"/>
              </a:buClr>
              <a:buSzPts val="3200"/>
              <a:buFont typeface="Arial"/>
              <a:buNone/>
            </a:pPr>
            <a:r>
              <a:rPr lang="ru"/>
              <a:t>Исследование RAG как увеличение контекста LLM</a:t>
            </a:r>
            <a:endParaRPr/>
          </a:p>
        </p:txBody>
      </p:sp>
      <p:sp>
        <p:nvSpPr>
          <p:cNvPr id="225" name="Google Shape;225;p26"/>
          <p:cNvSpPr txBox="1"/>
          <p:nvPr>
            <p:ph idx="1" type="body"/>
          </p:nvPr>
        </p:nvSpPr>
        <p:spPr>
          <a:xfrm>
            <a:off x="1556210" y="890881"/>
            <a:ext cx="2886538" cy="326372"/>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800"/>
              <a:buFont typeface="Arial"/>
              <a:buNone/>
            </a:pPr>
            <a:r>
              <a:rPr lang="ru" sz="800"/>
              <a:t>Магистерская программа </a:t>
            </a:r>
            <a:endParaRPr sz="800"/>
          </a:p>
          <a:p>
            <a:pPr indent="0" lvl="0" marL="0" rtl="0" algn="l">
              <a:spcBef>
                <a:spcPts val="0"/>
              </a:spcBef>
              <a:spcAft>
                <a:spcPts val="0"/>
              </a:spcAft>
              <a:buClr>
                <a:schemeClr val="dk1"/>
              </a:buClr>
              <a:buSzPts val="800"/>
              <a:buFont typeface="Arial"/>
              <a:buNone/>
            </a:pPr>
            <a:r>
              <a:rPr lang="ru" sz="800"/>
              <a:t>“Искусственный интеллект”</a:t>
            </a:r>
            <a:endParaRPr/>
          </a:p>
        </p:txBody>
      </p:sp>
      <p:sp>
        <p:nvSpPr>
          <p:cNvPr id="226" name="Google Shape;226;p26"/>
          <p:cNvSpPr txBox="1"/>
          <p:nvPr>
            <p:ph idx="2" type="body"/>
          </p:nvPr>
        </p:nvSpPr>
        <p:spPr>
          <a:xfrm>
            <a:off x="4694565" y="880372"/>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2025</a:t>
            </a:r>
            <a:endParaRPr/>
          </a:p>
        </p:txBody>
      </p:sp>
      <p:sp>
        <p:nvSpPr>
          <p:cNvPr id="227" name="Google Shape;227;p26"/>
          <p:cNvSpPr txBox="1"/>
          <p:nvPr>
            <p:ph idx="2" type="body"/>
          </p:nvPr>
        </p:nvSpPr>
        <p:spPr>
          <a:xfrm>
            <a:off x="6626090" y="880359"/>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Команда 70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5"/>
          <p:cNvSpPr txBox="1"/>
          <p:nvPr>
            <p:ph type="title"/>
          </p:nvPr>
        </p:nvSpPr>
        <p:spPr>
          <a:xfrm>
            <a:off x="515624" y="933442"/>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Метрики оценки ответа</a:t>
            </a:r>
            <a:endParaRPr/>
          </a:p>
        </p:txBody>
      </p:sp>
      <p:sp>
        <p:nvSpPr>
          <p:cNvPr id="317" name="Google Shape;317;p35"/>
          <p:cNvSpPr txBox="1"/>
          <p:nvPr>
            <p:ph idx="4" type="body"/>
          </p:nvPr>
        </p:nvSpPr>
        <p:spPr>
          <a:xfrm>
            <a:off x="527400" y="1253250"/>
            <a:ext cx="8089200" cy="263100"/>
          </a:xfrm>
          <a:prstGeom prst="rect">
            <a:avLst/>
          </a:prstGeom>
          <a:noFill/>
          <a:ln>
            <a:noFill/>
          </a:ln>
        </p:spPr>
        <p:txBody>
          <a:bodyPr anchorCtr="0" anchor="t" bIns="34275" lIns="0" spcFirstLastPara="1" rIns="0" wrap="square" tIns="0">
            <a:noAutofit/>
          </a:bodyPr>
          <a:lstStyle/>
          <a:p>
            <a:pPr indent="0" lvl="0" marL="0" rtl="0" algn="l">
              <a:spcBef>
                <a:spcPts val="0"/>
              </a:spcBef>
              <a:spcAft>
                <a:spcPts val="0"/>
              </a:spcAft>
              <a:buNone/>
            </a:pPr>
            <a:r>
              <a:rPr lang="ru" sz="1600">
                <a:solidFill>
                  <a:srgbClr val="0A204B"/>
                </a:solidFill>
              </a:rPr>
              <a:t>Метрики выбраны для сравнения с лидер-бордом обоих датасетов</a:t>
            </a:r>
            <a:endParaRPr sz="1600">
              <a:solidFill>
                <a:srgbClr val="0A204B"/>
              </a:solidFill>
            </a:endParaRPr>
          </a:p>
        </p:txBody>
      </p:sp>
      <p:sp>
        <p:nvSpPr>
          <p:cNvPr id="318" name="Google Shape;318;p35"/>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319" name="Google Shape;319;p35"/>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320" name="Google Shape;320;p35"/>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“Метрики качества”</a:t>
            </a:r>
            <a:endParaRPr/>
          </a:p>
        </p:txBody>
      </p:sp>
      <p:graphicFrame>
        <p:nvGraphicFramePr>
          <p:cNvPr id="321" name="Google Shape;321;p35"/>
          <p:cNvGraphicFramePr/>
          <p:nvPr/>
        </p:nvGraphicFramePr>
        <p:xfrm>
          <a:off x="471661" y="3646445"/>
          <a:ext cx="3000000" cy="3000000"/>
        </p:xfrm>
        <a:graphic>
          <a:graphicData uri="http://schemas.openxmlformats.org/drawingml/2006/table">
            <a:tbl>
              <a:tblPr bandRow="1" firstRow="1">
                <a:noFill/>
                <a:tableStyleId>{5AA8B8FC-4DD7-4207-B741-0A789C42A689}</a:tableStyleId>
              </a:tblPr>
              <a:tblGrid>
                <a:gridCol w="1217025"/>
                <a:gridCol w="3319650"/>
              </a:tblGrid>
              <a:tr h="501525">
                <a:tc>
                  <a:txBody>
                    <a:bodyPr/>
                    <a:lstStyle/>
                    <a:p>
                      <a:pPr indent="0" lvl="0" marL="0" marR="0" rtl="0" algn="l">
                        <a:spcBef>
                          <a:spcPts val="0"/>
                        </a:spcBef>
                        <a:spcAft>
                          <a:spcPts val="0"/>
                        </a:spcAft>
                        <a:buNone/>
                      </a:pPr>
                      <a:r>
                        <a:rPr lang="ru" sz="1200">
                          <a:solidFill>
                            <a:srgbClr val="102D69"/>
                          </a:solidFill>
                          <a:latin typeface="Arial"/>
                          <a:ea typeface="Arial"/>
                          <a:cs typeface="Arial"/>
                          <a:sym typeface="Arial"/>
                        </a:rPr>
                        <a:t>Exact Match</a:t>
                      </a:r>
                      <a:endParaRPr sz="1200">
                        <a:solidFill>
                          <a:srgbClr val="102D69"/>
                        </a:solidFill>
                        <a:latin typeface="Arial"/>
                        <a:ea typeface="Arial"/>
                        <a:cs typeface="Arial"/>
                        <a:sym typeface="Arial"/>
                      </a:endParaRPr>
                    </a:p>
                  </a:txBody>
                  <a:tcPr marT="34300" marB="34300" marR="68600" marL="686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b="0" lang="ru" sz="1200">
                          <a:solidFill>
                            <a:srgbClr val="102D69"/>
                          </a:solidFill>
                          <a:latin typeface="Arial"/>
                          <a:ea typeface="Arial"/>
                          <a:cs typeface="Arial"/>
                          <a:sym typeface="Arial"/>
                        </a:rPr>
                        <a:t>Показывает полное совпадение правильного и предсказанного ответа</a:t>
                      </a:r>
                      <a:endParaRPr b="0" sz="1200">
                        <a:solidFill>
                          <a:srgbClr val="102D69"/>
                        </a:solidFill>
                        <a:latin typeface="Arial"/>
                        <a:ea typeface="Arial"/>
                        <a:cs typeface="Arial"/>
                        <a:sym typeface="Arial"/>
                      </a:endParaRPr>
                    </a:p>
                  </a:txBody>
                  <a:tcPr marT="34300" marB="34300" marR="68600" marL="686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501525">
                <a:tc>
                  <a:txBody>
                    <a:bodyPr/>
                    <a:lstStyle/>
                    <a:p>
                      <a:pPr indent="0" lvl="0" marL="0" marR="0" rtl="0" algn="l">
                        <a:lnSpc>
                          <a:spcPct val="100000"/>
                        </a:lnSpc>
                        <a:spcBef>
                          <a:spcPts val="0"/>
                        </a:spcBef>
                        <a:spcAft>
                          <a:spcPts val="0"/>
                        </a:spcAft>
                        <a:buClr>
                          <a:srgbClr val="102D69"/>
                        </a:buClr>
                        <a:buSzPts val="1000"/>
                        <a:buFont typeface="Arial"/>
                        <a:buNone/>
                      </a:pPr>
                      <a:r>
                        <a:rPr b="1" lang="ru" sz="1200">
                          <a:solidFill>
                            <a:srgbClr val="102D69"/>
                          </a:solidFill>
                          <a:latin typeface="Arial"/>
                          <a:ea typeface="Arial"/>
                          <a:cs typeface="Arial"/>
                          <a:sym typeface="Arial"/>
                        </a:rPr>
                        <a:t>Joint*</a:t>
                      </a:r>
                      <a:endParaRPr b="1" sz="1200">
                        <a:latin typeface="Arial"/>
                        <a:ea typeface="Arial"/>
                        <a:cs typeface="Arial"/>
                        <a:sym typeface="Arial"/>
                      </a:endParaRPr>
                    </a:p>
                  </a:txBody>
                  <a:tcPr marT="34300" marB="34300" marR="68600" marL="686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ru" sz="1200">
                          <a:solidFill>
                            <a:srgbClr val="102D69"/>
                          </a:solidFill>
                          <a:latin typeface="Arial"/>
                          <a:ea typeface="Arial"/>
                          <a:cs typeface="Arial"/>
                          <a:sym typeface="Arial"/>
                        </a:rPr>
                        <a:t>Общие метрики по ответам и supporting facts</a:t>
                      </a:r>
                      <a:endParaRPr sz="1200">
                        <a:solidFill>
                          <a:srgbClr val="102D69"/>
                        </a:solidFill>
                        <a:latin typeface="Arial"/>
                        <a:ea typeface="Arial"/>
                        <a:cs typeface="Arial"/>
                        <a:sym typeface="Aria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graphicFrame>
        <p:nvGraphicFramePr>
          <p:cNvPr id="322" name="Google Shape;322;p35"/>
          <p:cNvGraphicFramePr/>
          <p:nvPr/>
        </p:nvGraphicFramePr>
        <p:xfrm>
          <a:off x="471661" y="1641808"/>
          <a:ext cx="3000000" cy="3000000"/>
        </p:xfrm>
        <a:graphic>
          <a:graphicData uri="http://schemas.openxmlformats.org/drawingml/2006/table">
            <a:tbl>
              <a:tblPr bandRow="1" firstRow="1">
                <a:noFill/>
                <a:tableStyleId>{5AA8B8FC-4DD7-4207-B741-0A789C42A689}</a:tableStyleId>
              </a:tblPr>
              <a:tblGrid>
                <a:gridCol w="1217025"/>
                <a:gridCol w="3319650"/>
              </a:tblGrid>
              <a:tr h="550350">
                <a:tc>
                  <a:txBody>
                    <a:bodyPr/>
                    <a:lstStyle/>
                    <a:p>
                      <a:pPr indent="0" lvl="0" marL="0" marR="0" rtl="0" algn="l">
                        <a:lnSpc>
                          <a:spcPct val="100000"/>
                        </a:lnSpc>
                        <a:spcBef>
                          <a:spcPts val="0"/>
                        </a:spcBef>
                        <a:spcAft>
                          <a:spcPts val="0"/>
                        </a:spcAft>
                        <a:buClr>
                          <a:srgbClr val="102D69"/>
                        </a:buClr>
                        <a:buSzPts val="1000"/>
                        <a:buFont typeface="Arial"/>
                        <a:buNone/>
                      </a:pPr>
                      <a:r>
                        <a:rPr lang="ru" sz="1200">
                          <a:solidFill>
                            <a:srgbClr val="102D69"/>
                          </a:solidFill>
                          <a:latin typeface="Arial"/>
                          <a:ea typeface="Arial"/>
                          <a:cs typeface="Arial"/>
                          <a:sym typeface="Arial"/>
                        </a:rPr>
                        <a:t>Precision*</a:t>
                      </a:r>
                      <a:endParaRPr sz="1200">
                        <a:solidFill>
                          <a:srgbClr val="102D69"/>
                        </a:solidFill>
                        <a:latin typeface="Arial"/>
                        <a:ea typeface="Arial"/>
                        <a:cs typeface="Arial"/>
                        <a:sym typeface="Arial"/>
                      </a:endParaRPr>
                    </a:p>
                  </a:txBody>
                  <a:tcPr marT="34300" marB="34300" marR="68600" marL="686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b="0" lang="ru" sz="1200">
                          <a:solidFill>
                            <a:srgbClr val="102D69"/>
                          </a:solidFill>
                          <a:latin typeface="Arial"/>
                          <a:ea typeface="Arial"/>
                          <a:cs typeface="Arial"/>
                          <a:sym typeface="Arial"/>
                        </a:rPr>
                        <a:t>Доля совпадающих слов среди слов предсказанного ответа</a:t>
                      </a:r>
                      <a:endParaRPr b="0" sz="1200">
                        <a:solidFill>
                          <a:srgbClr val="102D69"/>
                        </a:solidFill>
                        <a:latin typeface="Arial"/>
                        <a:ea typeface="Arial"/>
                        <a:cs typeface="Arial"/>
                        <a:sym typeface="Aria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550350">
                <a:tc>
                  <a:txBody>
                    <a:bodyPr/>
                    <a:lstStyle/>
                    <a:p>
                      <a:pPr indent="0" lvl="0" marL="0" marR="0" rtl="0" algn="l">
                        <a:lnSpc>
                          <a:spcPct val="100000"/>
                        </a:lnSpc>
                        <a:spcBef>
                          <a:spcPts val="0"/>
                        </a:spcBef>
                        <a:spcAft>
                          <a:spcPts val="0"/>
                        </a:spcAft>
                        <a:buNone/>
                      </a:pPr>
                      <a:r>
                        <a:rPr b="1" lang="ru" sz="1200">
                          <a:solidFill>
                            <a:srgbClr val="102D69"/>
                          </a:solidFill>
                          <a:latin typeface="Arial"/>
                          <a:ea typeface="Arial"/>
                          <a:cs typeface="Arial"/>
                          <a:sym typeface="Arial"/>
                        </a:rPr>
                        <a:t>Recall*</a:t>
                      </a:r>
                      <a:endParaRPr b="1" sz="1200">
                        <a:solidFill>
                          <a:srgbClr val="102D69"/>
                        </a:solidFill>
                        <a:latin typeface="Arial"/>
                        <a:ea typeface="Arial"/>
                        <a:cs typeface="Arial"/>
                        <a:sym typeface="Arial"/>
                      </a:endParaRPr>
                    </a:p>
                  </a:txBody>
                  <a:tcPr marT="34300" marB="34300" marR="68600" marL="686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ru" sz="1200">
                          <a:solidFill>
                            <a:srgbClr val="102D69"/>
                          </a:solidFill>
                          <a:latin typeface="Arial"/>
                          <a:ea typeface="Arial"/>
                          <a:cs typeface="Arial"/>
                          <a:sym typeface="Arial"/>
                        </a:rPr>
                        <a:t>Доля совпадающих слов среди слов правильного ответа</a:t>
                      </a:r>
                      <a:endParaRPr sz="1200">
                        <a:solidFill>
                          <a:srgbClr val="102D69"/>
                        </a:solidFill>
                        <a:latin typeface="Arial"/>
                        <a:ea typeface="Arial"/>
                        <a:cs typeface="Arial"/>
                        <a:sym typeface="Arial"/>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323" name="Google Shape;323;p35"/>
          <p:cNvSpPr txBox="1"/>
          <p:nvPr/>
        </p:nvSpPr>
        <p:spPr>
          <a:xfrm>
            <a:off x="5175850" y="1641788"/>
            <a:ext cx="35169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 sz="1600">
                <a:solidFill>
                  <a:schemeClr val="dk1"/>
                </a:solidFill>
              </a:rPr>
              <a:t>Метрики считаются отдельно для текстового ответа модели и для supporting facts</a:t>
            </a:r>
            <a:endParaRPr sz="1600">
              <a:solidFill>
                <a:schemeClr val="dk1"/>
              </a:solidFill>
            </a:endParaRPr>
          </a:p>
        </p:txBody>
      </p:sp>
      <p:sp>
        <p:nvSpPr>
          <p:cNvPr id="324" name="Google Shape;324;p35"/>
          <p:cNvSpPr txBox="1"/>
          <p:nvPr/>
        </p:nvSpPr>
        <p:spPr>
          <a:xfrm>
            <a:off x="5175850" y="4249288"/>
            <a:ext cx="351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
                <a:solidFill>
                  <a:schemeClr val="dk1"/>
                </a:solidFill>
              </a:rPr>
              <a:t>*Считаются только для HotPot датасета</a:t>
            </a:r>
            <a:endParaRPr>
              <a:solidFill>
                <a:schemeClr val="dk1"/>
              </a:solidFill>
            </a:endParaRPr>
          </a:p>
        </p:txBody>
      </p:sp>
      <p:pic>
        <p:nvPicPr>
          <p:cNvPr id="325" name="Google Shape;325;p35"/>
          <p:cNvPicPr preferRelativeResize="0"/>
          <p:nvPr/>
        </p:nvPicPr>
        <p:blipFill>
          <a:blip r:embed="rId3">
            <a:alphaModFix/>
          </a:blip>
          <a:stretch>
            <a:fillRect/>
          </a:stretch>
        </p:blipFill>
        <p:spPr>
          <a:xfrm>
            <a:off x="471650" y="2793850"/>
            <a:ext cx="2683012" cy="783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6"/>
          <p:cNvSpPr txBox="1"/>
          <p:nvPr>
            <p:ph type="title"/>
          </p:nvPr>
        </p:nvSpPr>
        <p:spPr>
          <a:xfrm>
            <a:off x="770975" y="2177328"/>
            <a:ext cx="5725500" cy="14838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rgbClr val="0E2D69"/>
              </a:buClr>
              <a:buSzPts val="3200"/>
              <a:buFont typeface="Arial"/>
              <a:buNone/>
            </a:pPr>
            <a:r>
              <a:rPr lang="ru"/>
              <a:t>Baseline</a:t>
            </a:r>
            <a:endParaRPr/>
          </a:p>
        </p:txBody>
      </p:sp>
      <p:sp>
        <p:nvSpPr>
          <p:cNvPr id="331" name="Google Shape;331;p36"/>
          <p:cNvSpPr txBox="1"/>
          <p:nvPr>
            <p:ph idx="1" type="body"/>
          </p:nvPr>
        </p:nvSpPr>
        <p:spPr>
          <a:xfrm>
            <a:off x="1556210" y="890881"/>
            <a:ext cx="2886600" cy="3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800"/>
              <a:buNone/>
            </a:pPr>
            <a:r>
              <a:rPr lang="ru" sz="800"/>
              <a:t>Магистерская программа </a:t>
            </a:r>
            <a:endParaRPr sz="800"/>
          </a:p>
          <a:p>
            <a:pPr indent="0" lvl="0" marL="0" rtl="0" algn="l">
              <a:spcBef>
                <a:spcPts val="0"/>
              </a:spcBef>
              <a:spcAft>
                <a:spcPts val="0"/>
              </a:spcAft>
              <a:buClr>
                <a:schemeClr val="dk1"/>
              </a:buClr>
              <a:buSzPts val="800"/>
              <a:buNone/>
            </a:pPr>
            <a:r>
              <a:rPr lang="ru" sz="800"/>
              <a:t>“Искусственный интеллект”</a:t>
            </a:r>
            <a:endParaRPr/>
          </a:p>
        </p:txBody>
      </p:sp>
      <p:sp>
        <p:nvSpPr>
          <p:cNvPr id="332" name="Google Shape;332;p36"/>
          <p:cNvSpPr txBox="1"/>
          <p:nvPr>
            <p:ph idx="2" type="body"/>
          </p:nvPr>
        </p:nvSpPr>
        <p:spPr>
          <a:xfrm>
            <a:off x="4694565" y="880372"/>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2025</a:t>
            </a:r>
            <a:endParaRPr/>
          </a:p>
        </p:txBody>
      </p:sp>
      <p:sp>
        <p:nvSpPr>
          <p:cNvPr id="333" name="Google Shape;333;p36"/>
          <p:cNvSpPr txBox="1"/>
          <p:nvPr>
            <p:ph idx="2" type="body"/>
          </p:nvPr>
        </p:nvSpPr>
        <p:spPr>
          <a:xfrm>
            <a:off x="6626090" y="880359"/>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Команда 70</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7"/>
          <p:cNvSpPr txBox="1"/>
          <p:nvPr>
            <p:ph type="title"/>
          </p:nvPr>
        </p:nvSpPr>
        <p:spPr>
          <a:xfrm>
            <a:off x="278249" y="1018443"/>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Обоснование:</a:t>
            </a:r>
            <a:endParaRPr/>
          </a:p>
        </p:txBody>
      </p:sp>
      <p:sp>
        <p:nvSpPr>
          <p:cNvPr id="339" name="Google Shape;339;p37"/>
          <p:cNvSpPr txBox="1"/>
          <p:nvPr>
            <p:ph idx="4" type="body"/>
          </p:nvPr>
        </p:nvSpPr>
        <p:spPr>
          <a:xfrm>
            <a:off x="278250" y="1339925"/>
            <a:ext cx="4970700" cy="2124300"/>
          </a:xfrm>
          <a:prstGeom prst="rect">
            <a:avLst/>
          </a:prstGeom>
          <a:noFill/>
          <a:ln>
            <a:noFill/>
          </a:ln>
        </p:spPr>
        <p:txBody>
          <a:bodyPr anchorCtr="0" anchor="t" bIns="34275" lIns="0" spcFirstLastPara="1" rIns="0" wrap="square" tIns="0">
            <a:noAutofit/>
          </a:bodyPr>
          <a:lstStyle/>
          <a:p>
            <a:pPr indent="0" lvl="0" marL="0" rtl="0" algn="l">
              <a:lnSpc>
                <a:spcPct val="95000"/>
              </a:lnSpc>
              <a:spcBef>
                <a:spcPts val="1200"/>
              </a:spcBef>
              <a:spcAft>
                <a:spcPts val="0"/>
              </a:spcAft>
              <a:buSzPts val="935"/>
              <a:buNone/>
            </a:pPr>
            <a:r>
              <a:rPr lang="ru" sz="1620">
                <a:solidFill>
                  <a:srgbClr val="0A204B"/>
                </a:solidFill>
              </a:rPr>
              <a:t>Современные LLM подходят для помощи в вопросах, ответы на которые </a:t>
            </a:r>
            <a:r>
              <a:rPr lang="ru" sz="1620" u="sng">
                <a:solidFill>
                  <a:srgbClr val="0A204B"/>
                </a:solidFill>
              </a:rPr>
              <a:t>непосредственно находятся корпусе</a:t>
            </a:r>
            <a:r>
              <a:rPr lang="ru" sz="1620">
                <a:solidFill>
                  <a:srgbClr val="0A204B"/>
                </a:solidFill>
              </a:rPr>
              <a:t>. </a:t>
            </a:r>
            <a:endParaRPr sz="1620">
              <a:solidFill>
                <a:srgbClr val="0A204B"/>
              </a:solidFill>
            </a:endParaRPr>
          </a:p>
          <a:p>
            <a:pPr indent="0" lvl="0" marL="0" rtl="0" algn="l">
              <a:lnSpc>
                <a:spcPct val="95000"/>
              </a:lnSpc>
              <a:spcBef>
                <a:spcPts val="1200"/>
              </a:spcBef>
              <a:spcAft>
                <a:spcPts val="0"/>
              </a:spcAft>
              <a:buSzPts val="935"/>
              <a:buNone/>
            </a:pPr>
            <a:r>
              <a:rPr lang="ru" sz="1620">
                <a:solidFill>
                  <a:srgbClr val="0A204B"/>
                </a:solidFill>
              </a:rPr>
              <a:t>Вопросы по обобщенной из нескольких документов информации требуют </a:t>
            </a:r>
            <a:r>
              <a:rPr lang="ru" sz="1620" u="sng">
                <a:solidFill>
                  <a:srgbClr val="0A204B"/>
                </a:solidFill>
              </a:rPr>
              <a:t>декомпозиции вопроса</a:t>
            </a:r>
            <a:r>
              <a:rPr lang="ru" sz="1620">
                <a:solidFill>
                  <a:srgbClr val="0A204B"/>
                </a:solidFill>
              </a:rPr>
              <a:t>. </a:t>
            </a:r>
            <a:endParaRPr sz="1620">
              <a:solidFill>
                <a:srgbClr val="0A204B"/>
              </a:solidFill>
            </a:endParaRPr>
          </a:p>
          <a:p>
            <a:pPr indent="0" lvl="0" marL="0" rtl="0" algn="l">
              <a:lnSpc>
                <a:spcPct val="95000"/>
              </a:lnSpc>
              <a:spcBef>
                <a:spcPts val="1200"/>
              </a:spcBef>
              <a:spcAft>
                <a:spcPts val="1200"/>
              </a:spcAft>
              <a:buSzPts val="935"/>
              <a:buNone/>
            </a:pPr>
            <a:r>
              <a:rPr lang="ru" sz="1620">
                <a:solidFill>
                  <a:srgbClr val="0A204B"/>
                </a:solidFill>
              </a:rPr>
              <a:t>Поэтому в качестве безлайна было решено выбрать модель RAG с instruction-tuned LLM</a:t>
            </a:r>
            <a:endParaRPr sz="1620">
              <a:solidFill>
                <a:srgbClr val="0A204B"/>
              </a:solidFill>
            </a:endParaRPr>
          </a:p>
        </p:txBody>
      </p:sp>
      <p:sp>
        <p:nvSpPr>
          <p:cNvPr id="340" name="Google Shape;340;p37"/>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341" name="Google Shape;341;p37"/>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342" name="Google Shape;342;p37"/>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“Baseline”</a:t>
            </a:r>
            <a:endParaRPr/>
          </a:p>
        </p:txBody>
      </p:sp>
      <p:graphicFrame>
        <p:nvGraphicFramePr>
          <p:cNvPr id="343" name="Google Shape;343;p37"/>
          <p:cNvGraphicFramePr/>
          <p:nvPr/>
        </p:nvGraphicFramePr>
        <p:xfrm>
          <a:off x="5295961" y="1287745"/>
          <a:ext cx="3000000" cy="3000000"/>
        </p:xfrm>
        <a:graphic>
          <a:graphicData uri="http://schemas.openxmlformats.org/drawingml/2006/table">
            <a:tbl>
              <a:tblPr bandRow="1" firstRow="1">
                <a:noFill/>
                <a:tableStyleId>{5AA8B8FC-4DD7-4207-B741-0A789C42A689}</a:tableStyleId>
              </a:tblPr>
              <a:tblGrid>
                <a:gridCol w="1769400"/>
                <a:gridCol w="1769400"/>
              </a:tblGrid>
              <a:tr h="386075">
                <a:tc>
                  <a:txBody>
                    <a:bodyPr/>
                    <a:lstStyle/>
                    <a:p>
                      <a:pPr indent="0" lvl="0" marL="0" rtl="0" algn="l">
                        <a:lnSpc>
                          <a:spcPct val="100000"/>
                        </a:lnSpc>
                        <a:spcBef>
                          <a:spcPts val="1200"/>
                        </a:spcBef>
                        <a:spcAft>
                          <a:spcPts val="1200"/>
                        </a:spcAft>
                        <a:buNone/>
                      </a:pPr>
                      <a:r>
                        <a:rPr lang="ru">
                          <a:solidFill>
                            <a:srgbClr val="102D69"/>
                          </a:solidFill>
                          <a:latin typeface="Arial"/>
                          <a:ea typeface="Arial"/>
                          <a:cs typeface="Arial"/>
                          <a:sym typeface="Arial"/>
                        </a:rPr>
                        <a:t>LLM</a:t>
                      </a:r>
                      <a:endParaRPr>
                        <a:solidFill>
                          <a:srgbClr val="666666"/>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1200"/>
                        </a:spcBef>
                        <a:spcAft>
                          <a:spcPts val="1200"/>
                        </a:spcAft>
                        <a:buNone/>
                      </a:pPr>
                      <a:r>
                        <a:rPr lang="ru">
                          <a:solidFill>
                            <a:srgbClr val="102D69"/>
                          </a:solidFill>
                          <a:latin typeface="Arial"/>
                          <a:ea typeface="Arial"/>
                          <a:cs typeface="Arial"/>
                          <a:sym typeface="Arial"/>
                        </a:rPr>
                        <a:t>Контекстное окно</a:t>
                      </a:r>
                      <a:endParaRPr>
                        <a:solidFill>
                          <a:srgbClr val="102D69"/>
                        </a:solidFill>
                        <a:latin typeface="Arial"/>
                        <a:ea typeface="Arial"/>
                        <a:cs typeface="Arial"/>
                        <a:sym typeface="Arial"/>
                      </a:endParaRPr>
                    </a:p>
                  </a:txBody>
                  <a:tcPr marT="34300" marB="34300" marR="68600" marL="686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529825">
                <a:tc>
                  <a:txBody>
                    <a:bodyPr/>
                    <a:lstStyle/>
                    <a:p>
                      <a:pPr indent="0" lvl="0" marL="0" rtl="0" algn="l">
                        <a:spcBef>
                          <a:spcPts val="1200"/>
                        </a:spcBef>
                        <a:spcAft>
                          <a:spcPts val="1200"/>
                        </a:spcAft>
                        <a:buNone/>
                      </a:pPr>
                      <a:r>
                        <a:rPr b="1" lang="ru">
                          <a:solidFill>
                            <a:srgbClr val="102D69"/>
                          </a:solidFill>
                          <a:latin typeface="Arial"/>
                          <a:ea typeface="Arial"/>
                          <a:cs typeface="Arial"/>
                          <a:sym typeface="Arial"/>
                        </a:rPr>
                        <a:t>Llama 3.1, Mistral Large-2, GPT-4o</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1200"/>
                        </a:spcBef>
                        <a:spcAft>
                          <a:spcPts val="1200"/>
                        </a:spcAft>
                        <a:buNone/>
                      </a:pPr>
                      <a:r>
                        <a:rPr lang="ru">
                          <a:solidFill>
                            <a:srgbClr val="102D69"/>
                          </a:solidFill>
                          <a:latin typeface="Arial"/>
                          <a:ea typeface="Arial"/>
                          <a:cs typeface="Arial"/>
                          <a:sym typeface="Arial"/>
                        </a:rPr>
                        <a:t>128k</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29825">
                <a:tc>
                  <a:txBody>
                    <a:bodyPr/>
                    <a:lstStyle/>
                    <a:p>
                      <a:pPr indent="0" lvl="0" marL="0" rtl="0" algn="l">
                        <a:spcBef>
                          <a:spcPts val="1200"/>
                        </a:spcBef>
                        <a:spcAft>
                          <a:spcPts val="1200"/>
                        </a:spcAft>
                        <a:buNone/>
                      </a:pPr>
                      <a:r>
                        <a:rPr b="1" lang="ru">
                          <a:solidFill>
                            <a:srgbClr val="102D69"/>
                          </a:solidFill>
                          <a:latin typeface="Arial"/>
                          <a:ea typeface="Arial"/>
                          <a:cs typeface="Arial"/>
                          <a:sym typeface="Arial"/>
                        </a:rPr>
                        <a:t>GPT-o1, Claude 2.1</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200k (~150 тыс. слов)</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29825">
                <a:tc>
                  <a:txBody>
                    <a:bodyPr/>
                    <a:lstStyle/>
                    <a:p>
                      <a:pPr indent="0" lvl="0" marL="0" rtl="0" algn="l">
                        <a:lnSpc>
                          <a:spcPct val="100000"/>
                        </a:lnSpc>
                        <a:spcBef>
                          <a:spcPts val="1200"/>
                        </a:spcBef>
                        <a:spcAft>
                          <a:spcPts val="1200"/>
                        </a:spcAft>
                        <a:buNone/>
                      </a:pPr>
                      <a:r>
                        <a:rPr b="1" lang="ru">
                          <a:solidFill>
                            <a:srgbClr val="102D69"/>
                          </a:solidFill>
                          <a:latin typeface="Arial"/>
                          <a:ea typeface="Arial"/>
                          <a:cs typeface="Arial"/>
                          <a:sym typeface="Arial"/>
                        </a:rPr>
                        <a:t>Gemini 1.5</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1200"/>
                        </a:spcBef>
                        <a:spcAft>
                          <a:spcPts val="1200"/>
                        </a:spcAft>
                        <a:buNone/>
                      </a:pPr>
                      <a:r>
                        <a:rPr lang="ru">
                          <a:solidFill>
                            <a:srgbClr val="102D69"/>
                          </a:solidFill>
                          <a:latin typeface="Arial"/>
                          <a:ea typeface="Arial"/>
                          <a:cs typeface="Arial"/>
                          <a:sym typeface="Arial"/>
                        </a:rPr>
                        <a:t>1M (~700 тыс. слов)</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53375">
                <a:tc>
                  <a:txBody>
                    <a:bodyPr/>
                    <a:lstStyle/>
                    <a:p>
                      <a:pPr indent="0" lvl="0" marL="0" rtl="0" algn="l">
                        <a:lnSpc>
                          <a:spcPct val="100000"/>
                        </a:lnSpc>
                        <a:spcBef>
                          <a:spcPts val="1200"/>
                        </a:spcBef>
                        <a:spcAft>
                          <a:spcPts val="1200"/>
                        </a:spcAft>
                        <a:buNone/>
                      </a:pPr>
                      <a:r>
                        <a:rPr b="1" lang="ru">
                          <a:solidFill>
                            <a:srgbClr val="102D69"/>
                          </a:solidFill>
                          <a:latin typeface="Arial"/>
                          <a:ea typeface="Arial"/>
                          <a:cs typeface="Arial"/>
                          <a:sym typeface="Arial"/>
                        </a:rPr>
                        <a:t>Gemini 1.5 Pro</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2M</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344" name="Google Shape;344;p37"/>
          <p:cNvSpPr txBox="1"/>
          <p:nvPr>
            <p:ph type="title"/>
          </p:nvPr>
        </p:nvSpPr>
        <p:spPr>
          <a:xfrm>
            <a:off x="278250" y="3608822"/>
            <a:ext cx="3241800" cy="3120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Этапы улучшения</a:t>
            </a:r>
            <a:r>
              <a:rPr lang="ru"/>
              <a:t>:</a:t>
            </a:r>
            <a:endParaRPr/>
          </a:p>
        </p:txBody>
      </p:sp>
      <p:sp>
        <p:nvSpPr>
          <p:cNvPr id="345" name="Google Shape;345;p37"/>
          <p:cNvSpPr txBox="1"/>
          <p:nvPr>
            <p:ph idx="4" type="body"/>
          </p:nvPr>
        </p:nvSpPr>
        <p:spPr>
          <a:xfrm>
            <a:off x="278250" y="3921450"/>
            <a:ext cx="4830000" cy="703200"/>
          </a:xfrm>
          <a:prstGeom prst="rect">
            <a:avLst/>
          </a:prstGeom>
          <a:noFill/>
          <a:ln>
            <a:noFill/>
          </a:ln>
        </p:spPr>
        <p:txBody>
          <a:bodyPr anchorCtr="0" anchor="t" bIns="34275" lIns="0" spcFirstLastPara="1" rIns="0" wrap="square" tIns="0">
            <a:noAutofit/>
          </a:bodyPr>
          <a:lstStyle/>
          <a:p>
            <a:pPr indent="0" lvl="0" marL="0" rtl="0" algn="l">
              <a:spcBef>
                <a:spcPts val="1200"/>
              </a:spcBef>
              <a:spcAft>
                <a:spcPts val="1200"/>
              </a:spcAft>
              <a:buNone/>
            </a:pPr>
            <a:r>
              <a:rPr lang="ru" sz="1600">
                <a:solidFill>
                  <a:srgbClr val="0A204B"/>
                </a:solidFill>
              </a:rPr>
              <a:t>Классический RAG плохо показал себя на multi-hop вопросах. Поэтому для baseline мы модифицировали подход, реализовав </a:t>
            </a:r>
            <a:r>
              <a:rPr lang="ru" sz="1600">
                <a:solidFill>
                  <a:srgbClr val="0A204B"/>
                </a:solidFill>
              </a:rPr>
              <a:t>“многоэтапные рассуждения” при поиске ответа.</a:t>
            </a:r>
            <a:endParaRPr sz="1600">
              <a:solidFill>
                <a:srgbClr val="0A204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8"/>
          <p:cNvSpPr txBox="1"/>
          <p:nvPr>
            <p:ph idx="1" type="body"/>
          </p:nvPr>
        </p:nvSpPr>
        <p:spPr>
          <a:xfrm>
            <a:off x="857767" y="405678"/>
            <a:ext cx="1426500" cy="3120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800"/>
              <a:buFont typeface="Arial"/>
              <a:buNone/>
            </a:pPr>
            <a:r>
              <a:rPr lang="ru">
                <a:solidFill>
                  <a:srgbClr val="0E2D69"/>
                </a:solidFill>
              </a:rPr>
              <a:t>Магистерская программа </a:t>
            </a:r>
            <a:endParaRPr>
              <a:solidFill>
                <a:srgbClr val="0E2D69"/>
              </a:solidFill>
            </a:endParaRPr>
          </a:p>
          <a:p>
            <a:pPr indent="0" lvl="0" marL="0" rtl="0" algn="l">
              <a:spcBef>
                <a:spcPts val="0"/>
              </a:spcBef>
              <a:spcAft>
                <a:spcPts val="0"/>
              </a:spcAft>
              <a:buClr>
                <a:schemeClr val="dk1"/>
              </a:buClr>
              <a:buSzPts val="800"/>
              <a:buFont typeface="Arial"/>
              <a:buNone/>
            </a:pPr>
            <a:r>
              <a:rPr lang="ru">
                <a:solidFill>
                  <a:srgbClr val="0E2D69"/>
                </a:solidFill>
              </a:rPr>
              <a:t>“Искусственный интеллект”</a:t>
            </a:r>
            <a:endParaRPr/>
          </a:p>
        </p:txBody>
      </p:sp>
      <p:sp>
        <p:nvSpPr>
          <p:cNvPr id="351" name="Google Shape;351;p38"/>
          <p:cNvSpPr txBox="1"/>
          <p:nvPr>
            <p:ph idx="2" type="body"/>
          </p:nvPr>
        </p:nvSpPr>
        <p:spPr>
          <a:xfrm>
            <a:off x="2594372" y="411540"/>
            <a:ext cx="1552500" cy="306000"/>
          </a:xfrm>
          <a:prstGeom prst="rect">
            <a:avLst/>
          </a:prstGeom>
        </p:spPr>
        <p:txBody>
          <a:bodyPr anchorCtr="0" anchor="t" bIns="0" lIns="0" spcFirstLastPara="1" rIns="0" wrap="square" tIns="0">
            <a:noAutofit/>
          </a:bodyPr>
          <a:lstStyle/>
          <a:p>
            <a:pPr indent="0" lvl="0" marL="0" rtl="0" algn="l">
              <a:spcBef>
                <a:spcPts val="0"/>
              </a:spcBef>
              <a:spcAft>
                <a:spcPts val="0"/>
              </a:spcAft>
              <a:buClr>
                <a:srgbClr val="0E2D69"/>
              </a:buClr>
              <a:buSzPts val="800"/>
              <a:buFont typeface="Arial"/>
              <a:buNone/>
            </a:pPr>
            <a:r>
              <a:rPr lang="ru"/>
              <a:t>2025</a:t>
            </a:r>
            <a:endParaRPr/>
          </a:p>
          <a:p>
            <a:pPr indent="0" lvl="0" marL="0" rtl="0" algn="l">
              <a:spcBef>
                <a:spcPts val="0"/>
              </a:spcBef>
              <a:spcAft>
                <a:spcPts val="0"/>
              </a:spcAft>
              <a:buNone/>
            </a:pPr>
            <a:r>
              <a:t/>
            </a:r>
            <a:endParaRPr/>
          </a:p>
        </p:txBody>
      </p:sp>
      <p:sp>
        <p:nvSpPr>
          <p:cNvPr id="352" name="Google Shape;352;p38"/>
          <p:cNvSpPr txBox="1"/>
          <p:nvPr>
            <p:ph idx="3" type="body"/>
          </p:nvPr>
        </p:nvSpPr>
        <p:spPr>
          <a:xfrm>
            <a:off x="4694919" y="411540"/>
            <a:ext cx="1552500" cy="3060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800"/>
              <a:buFont typeface="Arial"/>
              <a:buNone/>
            </a:pPr>
            <a:r>
              <a:rPr lang="ru"/>
              <a:t>Раздел “Baseline”</a:t>
            </a:r>
            <a:endParaRPr/>
          </a:p>
          <a:p>
            <a:pPr indent="0" lvl="0" marL="0" rtl="0" algn="l">
              <a:spcBef>
                <a:spcPts val="0"/>
              </a:spcBef>
              <a:spcAft>
                <a:spcPts val="0"/>
              </a:spcAft>
              <a:buNone/>
            </a:pPr>
            <a:r>
              <a:t/>
            </a:r>
            <a:endParaRPr/>
          </a:p>
        </p:txBody>
      </p:sp>
      <p:pic>
        <p:nvPicPr>
          <p:cNvPr id="353" name="Google Shape;353;p38"/>
          <p:cNvPicPr preferRelativeResize="0"/>
          <p:nvPr/>
        </p:nvPicPr>
        <p:blipFill>
          <a:blip r:embed="rId3">
            <a:alphaModFix/>
          </a:blip>
          <a:stretch>
            <a:fillRect/>
          </a:stretch>
        </p:blipFill>
        <p:spPr>
          <a:xfrm>
            <a:off x="450900" y="1281275"/>
            <a:ext cx="3385525" cy="3420926"/>
          </a:xfrm>
          <a:prstGeom prst="rect">
            <a:avLst/>
          </a:prstGeom>
          <a:noFill/>
          <a:ln>
            <a:noFill/>
          </a:ln>
        </p:spPr>
      </p:pic>
      <p:sp>
        <p:nvSpPr>
          <p:cNvPr id="354" name="Google Shape;354;p38"/>
          <p:cNvSpPr txBox="1"/>
          <p:nvPr/>
        </p:nvSpPr>
        <p:spPr>
          <a:xfrm>
            <a:off x="542725" y="870488"/>
            <a:ext cx="3293700" cy="5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dk1"/>
                </a:solidFill>
              </a:rPr>
              <a:t>Basic RAG</a:t>
            </a:r>
            <a:endParaRPr>
              <a:solidFill>
                <a:schemeClr val="dk1"/>
              </a:solidFill>
            </a:endParaRPr>
          </a:p>
        </p:txBody>
      </p:sp>
      <p:pic>
        <p:nvPicPr>
          <p:cNvPr id="355" name="Google Shape;355;p38"/>
          <p:cNvPicPr preferRelativeResize="0"/>
          <p:nvPr/>
        </p:nvPicPr>
        <p:blipFill>
          <a:blip r:embed="rId4">
            <a:alphaModFix/>
          </a:blip>
          <a:stretch>
            <a:fillRect/>
          </a:stretch>
        </p:blipFill>
        <p:spPr>
          <a:xfrm>
            <a:off x="4495125" y="1281275"/>
            <a:ext cx="4210841" cy="3420926"/>
          </a:xfrm>
          <a:prstGeom prst="rect">
            <a:avLst/>
          </a:prstGeom>
          <a:noFill/>
          <a:ln>
            <a:noFill/>
          </a:ln>
        </p:spPr>
      </p:pic>
      <p:sp>
        <p:nvSpPr>
          <p:cNvPr id="356" name="Google Shape;356;p38"/>
          <p:cNvSpPr txBox="1"/>
          <p:nvPr/>
        </p:nvSpPr>
        <p:spPr>
          <a:xfrm>
            <a:off x="4642825" y="870488"/>
            <a:ext cx="3293700" cy="5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dk1"/>
                </a:solidFill>
              </a:rPr>
              <a:t>Наш</a:t>
            </a:r>
            <a:r>
              <a:rPr lang="ru">
                <a:solidFill>
                  <a:schemeClr val="dk1"/>
                </a:solidFill>
              </a:rPr>
              <a:t> baseline</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9"/>
          <p:cNvSpPr txBox="1"/>
          <p:nvPr>
            <p:ph type="title"/>
          </p:nvPr>
        </p:nvSpPr>
        <p:spPr>
          <a:xfrm>
            <a:off x="485249" y="1314443"/>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Метрики качества, HotPot:</a:t>
            </a:r>
            <a:endParaRPr/>
          </a:p>
        </p:txBody>
      </p:sp>
      <p:sp>
        <p:nvSpPr>
          <p:cNvPr id="362" name="Google Shape;362;p39"/>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363" name="Google Shape;363;p39"/>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364" name="Google Shape;364;p39"/>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“Baseline”</a:t>
            </a:r>
            <a:endParaRPr/>
          </a:p>
        </p:txBody>
      </p:sp>
      <p:graphicFrame>
        <p:nvGraphicFramePr>
          <p:cNvPr id="365" name="Google Shape;365;p39"/>
          <p:cNvGraphicFramePr/>
          <p:nvPr/>
        </p:nvGraphicFramePr>
        <p:xfrm>
          <a:off x="485261" y="1773158"/>
          <a:ext cx="3000000" cy="3000000"/>
        </p:xfrm>
        <a:graphic>
          <a:graphicData uri="http://schemas.openxmlformats.org/drawingml/2006/table">
            <a:tbl>
              <a:tblPr bandRow="1" firstRow="1">
                <a:noFill/>
                <a:tableStyleId>{5AA8B8FC-4DD7-4207-B741-0A789C42A689}</a:tableStyleId>
              </a:tblPr>
              <a:tblGrid>
                <a:gridCol w="1644450"/>
                <a:gridCol w="1801225"/>
                <a:gridCol w="1668525"/>
                <a:gridCol w="1463600"/>
              </a:tblGrid>
              <a:tr h="245875">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Метрика</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ru">
                          <a:solidFill>
                            <a:srgbClr val="102D69"/>
                          </a:solidFill>
                          <a:latin typeface="Arial"/>
                          <a:ea typeface="Arial"/>
                          <a:cs typeface="Arial"/>
                          <a:sym typeface="Arial"/>
                        </a:rPr>
                        <a:t>Basic RAG (100 Q)</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ru">
                          <a:solidFill>
                            <a:srgbClr val="102D69"/>
                          </a:solidFill>
                          <a:latin typeface="Arial"/>
                          <a:ea typeface="Arial"/>
                          <a:cs typeface="Arial"/>
                          <a:sym typeface="Arial"/>
                        </a:rPr>
                        <a:t>Our Baseline (1000 Q)</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ru">
                          <a:solidFill>
                            <a:srgbClr val="102D69"/>
                          </a:solidFill>
                          <a:latin typeface="Arial"/>
                          <a:ea typeface="Arial"/>
                          <a:cs typeface="Arial"/>
                          <a:sym typeface="Arial"/>
                        </a:rPr>
                        <a:t>LeaderBoard Best result</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56375">
                <a:tc>
                  <a:txBody>
                    <a:bodyPr/>
                    <a:lstStyle/>
                    <a:p>
                      <a:pPr indent="0" lvl="0" marL="0" marR="0" rtl="0" algn="l">
                        <a:lnSpc>
                          <a:spcPct val="100000"/>
                        </a:lnSpc>
                        <a:spcBef>
                          <a:spcPts val="0"/>
                        </a:spcBef>
                        <a:spcAft>
                          <a:spcPts val="0"/>
                        </a:spcAft>
                        <a:buNone/>
                      </a:pPr>
                      <a:r>
                        <a:rPr b="1" lang="ru">
                          <a:solidFill>
                            <a:srgbClr val="102D69"/>
                          </a:solidFill>
                          <a:latin typeface="Arial"/>
                          <a:ea typeface="Arial"/>
                          <a:cs typeface="Arial"/>
                          <a:sym typeface="Arial"/>
                        </a:rPr>
                        <a:t>answer_f1</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0.014</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0.449</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0.8504</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56375">
                <a:tc>
                  <a:txBody>
                    <a:bodyPr/>
                    <a:lstStyle/>
                    <a:p>
                      <a:pPr indent="0" lvl="0" marL="0" marR="0" rtl="0" algn="l">
                        <a:lnSpc>
                          <a:spcPct val="100000"/>
                        </a:lnSpc>
                        <a:spcBef>
                          <a:spcPts val="0"/>
                        </a:spcBef>
                        <a:spcAft>
                          <a:spcPts val="0"/>
                        </a:spcAft>
                        <a:buNone/>
                      </a:pPr>
                      <a:r>
                        <a:rPr b="1" lang="ru">
                          <a:solidFill>
                            <a:srgbClr val="102D69"/>
                          </a:solidFill>
                          <a:latin typeface="Arial"/>
                          <a:ea typeface="Arial"/>
                          <a:cs typeface="Arial"/>
                          <a:sym typeface="Arial"/>
                        </a:rPr>
                        <a:t>answer_em</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0.000</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0.235</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0.7269</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181825">
                <a:tc>
                  <a:txBody>
                    <a:bodyPr/>
                    <a:lstStyle/>
                    <a:p>
                      <a:pPr indent="0" lvl="0" marL="0" marR="0" rtl="0" algn="l">
                        <a:lnSpc>
                          <a:spcPct val="100000"/>
                        </a:lnSpc>
                        <a:spcBef>
                          <a:spcPts val="0"/>
                        </a:spcBef>
                        <a:spcAft>
                          <a:spcPts val="0"/>
                        </a:spcAft>
                        <a:buNone/>
                      </a:pPr>
                      <a:r>
                        <a:rPr b="1" lang="ru">
                          <a:solidFill>
                            <a:srgbClr val="102D69"/>
                          </a:solidFill>
                          <a:latin typeface="Arial"/>
                          <a:ea typeface="Arial"/>
                          <a:cs typeface="Arial"/>
                          <a:sym typeface="Arial"/>
                        </a:rPr>
                        <a:t>support_f1</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0.000</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0.512</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0.9009</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245875">
                <a:tc>
                  <a:txBody>
                    <a:bodyPr/>
                    <a:lstStyle/>
                    <a:p>
                      <a:pPr indent="0" lvl="0" marL="0" marR="0" rtl="0" algn="l">
                        <a:lnSpc>
                          <a:spcPct val="100000"/>
                        </a:lnSpc>
                        <a:spcBef>
                          <a:spcPts val="0"/>
                        </a:spcBef>
                        <a:spcAft>
                          <a:spcPts val="0"/>
                        </a:spcAft>
                        <a:buNone/>
                      </a:pPr>
                      <a:r>
                        <a:rPr b="1" lang="ru">
                          <a:solidFill>
                            <a:srgbClr val="102D69"/>
                          </a:solidFill>
                          <a:latin typeface="Arial"/>
                          <a:ea typeface="Arial"/>
                          <a:cs typeface="Arial"/>
                          <a:sym typeface="Arial"/>
                        </a:rPr>
                        <a:t>support_em</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0.000</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0.18</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0.6625</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245875">
                <a:tc>
                  <a:txBody>
                    <a:bodyPr/>
                    <a:lstStyle/>
                    <a:p>
                      <a:pPr indent="0" lvl="0" marL="0" marR="0" rtl="0" algn="l">
                        <a:lnSpc>
                          <a:spcPct val="100000"/>
                        </a:lnSpc>
                        <a:spcBef>
                          <a:spcPts val="0"/>
                        </a:spcBef>
                        <a:spcAft>
                          <a:spcPts val="0"/>
                        </a:spcAft>
                        <a:buNone/>
                      </a:pPr>
                      <a:r>
                        <a:rPr b="1" lang="ru">
                          <a:solidFill>
                            <a:srgbClr val="102D69"/>
                          </a:solidFill>
                          <a:latin typeface="Arial"/>
                          <a:ea typeface="Arial"/>
                          <a:cs typeface="Arial"/>
                          <a:sym typeface="Arial"/>
                        </a:rPr>
                        <a:t>joint_f1</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0.000</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0.259</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0.7754</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245875">
                <a:tc>
                  <a:txBody>
                    <a:bodyPr/>
                    <a:lstStyle/>
                    <a:p>
                      <a:pPr indent="0" lvl="0" marL="0" marR="0" rtl="0" algn="l">
                        <a:lnSpc>
                          <a:spcPct val="100000"/>
                        </a:lnSpc>
                        <a:spcBef>
                          <a:spcPts val="0"/>
                        </a:spcBef>
                        <a:spcAft>
                          <a:spcPts val="0"/>
                        </a:spcAft>
                        <a:buNone/>
                      </a:pPr>
                      <a:r>
                        <a:rPr b="1" lang="ru">
                          <a:solidFill>
                            <a:srgbClr val="102D69"/>
                          </a:solidFill>
                          <a:latin typeface="Arial"/>
                          <a:ea typeface="Arial"/>
                          <a:cs typeface="Arial"/>
                          <a:sym typeface="Arial"/>
                        </a:rPr>
                        <a:t>joint_em</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0.000</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0.048</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0.5053</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0"/>
          <p:cNvSpPr txBox="1"/>
          <p:nvPr>
            <p:ph type="title"/>
          </p:nvPr>
        </p:nvSpPr>
        <p:spPr>
          <a:xfrm>
            <a:off x="515624" y="1314443"/>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Метрики качества, Musique:</a:t>
            </a:r>
            <a:endParaRPr/>
          </a:p>
        </p:txBody>
      </p:sp>
      <p:sp>
        <p:nvSpPr>
          <p:cNvPr id="371" name="Google Shape;371;p40"/>
          <p:cNvSpPr txBox="1"/>
          <p:nvPr>
            <p:ph idx="4" type="body"/>
          </p:nvPr>
        </p:nvSpPr>
        <p:spPr>
          <a:xfrm>
            <a:off x="976100" y="3810725"/>
            <a:ext cx="6901800" cy="540000"/>
          </a:xfrm>
          <a:prstGeom prst="rect">
            <a:avLst/>
          </a:prstGeom>
          <a:noFill/>
          <a:ln>
            <a:noFill/>
          </a:ln>
        </p:spPr>
        <p:txBody>
          <a:bodyPr anchorCtr="0" anchor="t" bIns="34275" lIns="0" spcFirstLastPara="1" rIns="0" wrap="square" tIns="0">
            <a:noAutofit/>
          </a:bodyPr>
          <a:lstStyle/>
          <a:p>
            <a:pPr indent="0" lvl="0" marL="0" rtl="0" algn="l">
              <a:lnSpc>
                <a:spcPct val="115000"/>
              </a:lnSpc>
              <a:spcBef>
                <a:spcPts val="1200"/>
              </a:spcBef>
              <a:spcAft>
                <a:spcPts val="1200"/>
              </a:spcAft>
              <a:buNone/>
            </a:pPr>
            <a:r>
              <a:rPr lang="ru" sz="1600">
                <a:solidFill>
                  <a:srgbClr val="102D69"/>
                </a:solidFill>
              </a:rPr>
              <a:t>Метрики посчитаны на 1000 примерах, так как процесс генерации ответа долгий</a:t>
            </a:r>
            <a:endParaRPr sz="1600">
              <a:solidFill>
                <a:srgbClr val="0A204B"/>
              </a:solidFill>
            </a:endParaRPr>
          </a:p>
        </p:txBody>
      </p:sp>
      <p:sp>
        <p:nvSpPr>
          <p:cNvPr id="372" name="Google Shape;372;p40"/>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373" name="Google Shape;373;p40"/>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374" name="Google Shape;374;p40"/>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“Baseline”</a:t>
            </a:r>
            <a:endParaRPr/>
          </a:p>
        </p:txBody>
      </p:sp>
      <p:graphicFrame>
        <p:nvGraphicFramePr>
          <p:cNvPr id="375" name="Google Shape;375;p40"/>
          <p:cNvGraphicFramePr/>
          <p:nvPr/>
        </p:nvGraphicFramePr>
        <p:xfrm>
          <a:off x="515636" y="1897358"/>
          <a:ext cx="3000000" cy="3000000"/>
        </p:xfrm>
        <a:graphic>
          <a:graphicData uri="http://schemas.openxmlformats.org/drawingml/2006/table">
            <a:tbl>
              <a:tblPr bandRow="1" firstRow="1">
                <a:noFill/>
                <a:tableStyleId>{5AA8B8FC-4DD7-4207-B741-0A789C42A689}</a:tableStyleId>
              </a:tblPr>
              <a:tblGrid>
                <a:gridCol w="2192600"/>
                <a:gridCol w="2192600"/>
                <a:gridCol w="2192600"/>
              </a:tblGrid>
              <a:tr h="245875">
                <a:tc>
                  <a:txBody>
                    <a:bodyPr/>
                    <a:lstStyle/>
                    <a:p>
                      <a:pPr indent="0" lvl="0" marL="0" rtl="0" algn="l">
                        <a:spcBef>
                          <a:spcPts val="0"/>
                        </a:spcBef>
                        <a:spcAft>
                          <a:spcPts val="0"/>
                        </a:spcAft>
                        <a:buNone/>
                      </a:pPr>
                      <a:r>
                        <a:rPr lang="ru">
                          <a:solidFill>
                            <a:srgbClr val="102D69"/>
                          </a:solidFill>
                          <a:latin typeface="Arial"/>
                          <a:ea typeface="Arial"/>
                          <a:cs typeface="Arial"/>
                          <a:sym typeface="Arial"/>
                        </a:rPr>
                        <a:t>Метрика</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ru">
                          <a:solidFill>
                            <a:srgbClr val="102D69"/>
                          </a:solidFill>
                          <a:latin typeface="Arial"/>
                          <a:ea typeface="Arial"/>
                          <a:cs typeface="Arial"/>
                          <a:sym typeface="Arial"/>
                        </a:rPr>
                        <a:t>Our </a:t>
                      </a:r>
                      <a:r>
                        <a:rPr lang="ru">
                          <a:solidFill>
                            <a:srgbClr val="102D69"/>
                          </a:solidFill>
                          <a:latin typeface="Arial"/>
                          <a:ea typeface="Arial"/>
                          <a:cs typeface="Arial"/>
                          <a:sym typeface="Arial"/>
                        </a:rPr>
                        <a:t>Baseline</a:t>
                      </a:r>
                      <a:r>
                        <a:rPr lang="ru">
                          <a:solidFill>
                            <a:srgbClr val="102D69"/>
                          </a:solidFill>
                          <a:latin typeface="Arial"/>
                          <a:ea typeface="Arial"/>
                          <a:cs typeface="Arial"/>
                          <a:sym typeface="Arial"/>
                        </a:rPr>
                        <a:t> (1000 Q)</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1200"/>
                        </a:spcBef>
                        <a:spcAft>
                          <a:spcPts val="1200"/>
                        </a:spcAft>
                        <a:buNone/>
                      </a:pPr>
                      <a:r>
                        <a:rPr lang="ru">
                          <a:solidFill>
                            <a:srgbClr val="102D69"/>
                          </a:solidFill>
                          <a:latin typeface="Arial"/>
                          <a:ea typeface="Arial"/>
                          <a:cs typeface="Arial"/>
                          <a:sym typeface="Arial"/>
                        </a:rPr>
                        <a:t>MuSiQue Best result</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56375">
                <a:tc>
                  <a:txBody>
                    <a:bodyPr/>
                    <a:lstStyle/>
                    <a:p>
                      <a:pPr indent="0" lvl="0" marL="0" rtl="0" algn="l">
                        <a:spcBef>
                          <a:spcPts val="0"/>
                        </a:spcBef>
                        <a:spcAft>
                          <a:spcPts val="0"/>
                        </a:spcAft>
                        <a:buNone/>
                      </a:pPr>
                      <a:r>
                        <a:rPr b="1" lang="ru">
                          <a:solidFill>
                            <a:srgbClr val="102D69"/>
                          </a:solidFill>
                          <a:latin typeface="Arial"/>
                          <a:ea typeface="Arial"/>
                          <a:cs typeface="Arial"/>
                          <a:sym typeface="Arial"/>
                        </a:rPr>
                        <a:t>answer_f1</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ru">
                          <a:solidFill>
                            <a:srgbClr val="102D69"/>
                          </a:solidFill>
                          <a:latin typeface="Arial"/>
                          <a:ea typeface="Arial"/>
                          <a:cs typeface="Arial"/>
                          <a:sym typeface="Arial"/>
                        </a:rPr>
                        <a:t>0.302</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1200"/>
                        </a:spcBef>
                        <a:spcAft>
                          <a:spcPts val="1200"/>
                        </a:spcAft>
                        <a:buNone/>
                      </a:pPr>
                      <a:r>
                        <a:rPr lang="ru">
                          <a:solidFill>
                            <a:srgbClr val="102D69"/>
                          </a:solidFill>
                          <a:latin typeface="Arial"/>
                          <a:ea typeface="Arial"/>
                          <a:cs typeface="Arial"/>
                          <a:sym typeface="Arial"/>
                        </a:rPr>
                        <a:t>0.6720</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56375">
                <a:tc>
                  <a:txBody>
                    <a:bodyPr/>
                    <a:lstStyle/>
                    <a:p>
                      <a:pPr indent="0" lvl="0" marL="0" rtl="0" algn="l">
                        <a:spcBef>
                          <a:spcPts val="0"/>
                        </a:spcBef>
                        <a:spcAft>
                          <a:spcPts val="0"/>
                        </a:spcAft>
                        <a:buNone/>
                      </a:pPr>
                      <a:r>
                        <a:rPr b="1" lang="ru">
                          <a:solidFill>
                            <a:srgbClr val="102D69"/>
                          </a:solidFill>
                          <a:latin typeface="Arial"/>
                          <a:ea typeface="Arial"/>
                          <a:cs typeface="Arial"/>
                          <a:sym typeface="Arial"/>
                        </a:rPr>
                        <a:t>answer_em</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ru">
                          <a:solidFill>
                            <a:srgbClr val="102D69"/>
                          </a:solidFill>
                          <a:latin typeface="Arial"/>
                          <a:ea typeface="Arial"/>
                          <a:cs typeface="Arial"/>
                          <a:sym typeface="Arial"/>
                        </a:rPr>
                        <a:t>0.145</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181825">
                <a:tc>
                  <a:txBody>
                    <a:bodyPr/>
                    <a:lstStyle/>
                    <a:p>
                      <a:pPr indent="0" lvl="0" marL="0" rtl="0" algn="l">
                        <a:spcBef>
                          <a:spcPts val="0"/>
                        </a:spcBef>
                        <a:spcAft>
                          <a:spcPts val="0"/>
                        </a:spcAft>
                        <a:buNone/>
                      </a:pPr>
                      <a:r>
                        <a:rPr b="1" lang="ru">
                          <a:solidFill>
                            <a:srgbClr val="102D69"/>
                          </a:solidFill>
                          <a:latin typeface="Arial"/>
                          <a:ea typeface="Arial"/>
                          <a:cs typeface="Arial"/>
                          <a:sym typeface="Arial"/>
                        </a:rPr>
                        <a:t>support_f1</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ru">
                          <a:solidFill>
                            <a:srgbClr val="102D69"/>
                          </a:solidFill>
                          <a:latin typeface="Arial"/>
                          <a:ea typeface="Arial"/>
                          <a:cs typeface="Arial"/>
                          <a:sym typeface="Arial"/>
                        </a:rPr>
                        <a:t>0.4</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1200"/>
                        </a:spcBef>
                        <a:spcAft>
                          <a:spcPts val="1200"/>
                        </a:spcAft>
                        <a:buNone/>
                      </a:pPr>
                      <a:r>
                        <a:rPr lang="ru">
                          <a:solidFill>
                            <a:srgbClr val="102D69"/>
                          </a:solidFill>
                          <a:latin typeface="Arial"/>
                          <a:ea typeface="Arial"/>
                          <a:cs typeface="Arial"/>
                          <a:sym typeface="Arial"/>
                        </a:rPr>
                        <a:t>0.8870</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376" name="Google Shape;376;p40"/>
          <p:cNvSpPr txBox="1"/>
          <p:nvPr/>
        </p:nvSpPr>
        <p:spPr>
          <a:xfrm>
            <a:off x="562700" y="3680525"/>
            <a:ext cx="342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 sz="4000">
                <a:solidFill>
                  <a:schemeClr val="dk1"/>
                </a:solidFill>
              </a:rPr>
              <a:t>!</a:t>
            </a:r>
            <a:endParaRPr sz="40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1"/>
          <p:cNvSpPr txBox="1"/>
          <p:nvPr>
            <p:ph type="title"/>
          </p:nvPr>
        </p:nvSpPr>
        <p:spPr>
          <a:xfrm>
            <a:off x="770975" y="2177328"/>
            <a:ext cx="5725500" cy="14838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rgbClr val="0E2D69"/>
              </a:buClr>
              <a:buSzPts val="3200"/>
              <a:buFont typeface="Arial"/>
              <a:buNone/>
            </a:pPr>
            <a:r>
              <a:rPr lang="ru"/>
              <a:t>Сервисная часть</a:t>
            </a:r>
            <a:endParaRPr/>
          </a:p>
        </p:txBody>
      </p:sp>
      <p:sp>
        <p:nvSpPr>
          <p:cNvPr id="382" name="Google Shape;382;p41"/>
          <p:cNvSpPr txBox="1"/>
          <p:nvPr>
            <p:ph idx="1" type="body"/>
          </p:nvPr>
        </p:nvSpPr>
        <p:spPr>
          <a:xfrm>
            <a:off x="1556210" y="890881"/>
            <a:ext cx="2886600" cy="3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800"/>
              <a:buNone/>
            </a:pPr>
            <a:r>
              <a:rPr lang="ru" sz="800"/>
              <a:t>Магистерская программа </a:t>
            </a:r>
            <a:endParaRPr sz="800"/>
          </a:p>
          <a:p>
            <a:pPr indent="0" lvl="0" marL="0" rtl="0" algn="l">
              <a:spcBef>
                <a:spcPts val="0"/>
              </a:spcBef>
              <a:spcAft>
                <a:spcPts val="0"/>
              </a:spcAft>
              <a:buClr>
                <a:schemeClr val="dk1"/>
              </a:buClr>
              <a:buSzPts val="800"/>
              <a:buNone/>
            </a:pPr>
            <a:r>
              <a:rPr lang="ru" sz="800"/>
              <a:t>“Искусственный интеллект”</a:t>
            </a:r>
            <a:endParaRPr/>
          </a:p>
        </p:txBody>
      </p:sp>
      <p:sp>
        <p:nvSpPr>
          <p:cNvPr id="383" name="Google Shape;383;p41"/>
          <p:cNvSpPr txBox="1"/>
          <p:nvPr>
            <p:ph idx="2" type="body"/>
          </p:nvPr>
        </p:nvSpPr>
        <p:spPr>
          <a:xfrm>
            <a:off x="4694565" y="880372"/>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2025</a:t>
            </a:r>
            <a:endParaRPr/>
          </a:p>
        </p:txBody>
      </p:sp>
      <p:sp>
        <p:nvSpPr>
          <p:cNvPr id="384" name="Google Shape;384;p41"/>
          <p:cNvSpPr txBox="1"/>
          <p:nvPr>
            <p:ph idx="2" type="body"/>
          </p:nvPr>
        </p:nvSpPr>
        <p:spPr>
          <a:xfrm>
            <a:off x="6626090" y="880359"/>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Команда 70</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2"/>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390" name="Google Shape;390;p42"/>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391" name="Google Shape;391;p42"/>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“Сервисная часть”</a:t>
            </a:r>
            <a:endParaRPr/>
          </a:p>
        </p:txBody>
      </p:sp>
      <p:sp>
        <p:nvSpPr>
          <p:cNvPr id="392" name="Google Shape;392;p42"/>
          <p:cNvSpPr txBox="1"/>
          <p:nvPr>
            <p:ph type="title"/>
          </p:nvPr>
        </p:nvSpPr>
        <p:spPr>
          <a:xfrm>
            <a:off x="485249" y="933442"/>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Схема MVP</a:t>
            </a:r>
            <a:endParaRPr/>
          </a:p>
        </p:txBody>
      </p:sp>
      <p:pic>
        <p:nvPicPr>
          <p:cNvPr id="393" name="Google Shape;393;p42"/>
          <p:cNvPicPr preferRelativeResize="0"/>
          <p:nvPr/>
        </p:nvPicPr>
        <p:blipFill>
          <a:blip r:embed="rId3">
            <a:alphaModFix/>
          </a:blip>
          <a:stretch>
            <a:fillRect/>
          </a:stretch>
        </p:blipFill>
        <p:spPr>
          <a:xfrm>
            <a:off x="152400" y="1668742"/>
            <a:ext cx="8839204" cy="225296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3"/>
          <p:cNvSpPr txBox="1"/>
          <p:nvPr>
            <p:ph type="title"/>
          </p:nvPr>
        </p:nvSpPr>
        <p:spPr>
          <a:xfrm>
            <a:off x="515624" y="1466843"/>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Backend: FastApi</a:t>
            </a:r>
            <a:endParaRPr/>
          </a:p>
        </p:txBody>
      </p:sp>
      <p:sp>
        <p:nvSpPr>
          <p:cNvPr id="399" name="Google Shape;399;p43"/>
          <p:cNvSpPr txBox="1"/>
          <p:nvPr>
            <p:ph idx="4" type="body"/>
          </p:nvPr>
        </p:nvSpPr>
        <p:spPr>
          <a:xfrm>
            <a:off x="515625" y="1847850"/>
            <a:ext cx="4025700" cy="3663000"/>
          </a:xfrm>
          <a:prstGeom prst="rect">
            <a:avLst/>
          </a:prstGeom>
          <a:noFill/>
          <a:ln>
            <a:noFill/>
          </a:ln>
        </p:spPr>
        <p:txBody>
          <a:bodyPr anchorCtr="0" anchor="t" bIns="34275" lIns="0" spcFirstLastPara="1" rIns="0" wrap="square" tIns="0">
            <a:normAutofit/>
          </a:bodyPr>
          <a:lstStyle/>
          <a:p>
            <a:pPr indent="0" lvl="0" marL="0" rtl="0" algn="l">
              <a:lnSpc>
                <a:spcPct val="115000"/>
              </a:lnSpc>
              <a:spcBef>
                <a:spcPts val="0"/>
              </a:spcBef>
              <a:spcAft>
                <a:spcPts val="0"/>
              </a:spcAft>
              <a:buNone/>
            </a:pPr>
            <a:r>
              <a:rPr lang="ru" sz="1200">
                <a:solidFill>
                  <a:srgbClr val="0A204B"/>
                </a:solidFill>
              </a:rPr>
              <a:t>Реализованы эндпоинты для управления и использования RAG со следующим функционалом:</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CRUD операции с текстовыми файлами (базами знаний)</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Управление конфигурациями LLM</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Выбор базы знаний и конфигурации LLM для работы с ней</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Отправка вопроса и получение ответа</a:t>
            </a:r>
            <a:endParaRPr sz="1200">
              <a:solidFill>
                <a:srgbClr val="0A204B"/>
              </a:solidFill>
            </a:endParaRPr>
          </a:p>
        </p:txBody>
      </p:sp>
      <p:sp>
        <p:nvSpPr>
          <p:cNvPr id="400" name="Google Shape;400;p43"/>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401" name="Google Shape;401;p43"/>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402" name="Google Shape;402;p43"/>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“Сервисная часть”</a:t>
            </a:r>
            <a:endParaRPr/>
          </a:p>
        </p:txBody>
      </p:sp>
      <p:pic>
        <p:nvPicPr>
          <p:cNvPr id="403" name="Google Shape;403;p43"/>
          <p:cNvPicPr preferRelativeResize="0"/>
          <p:nvPr/>
        </p:nvPicPr>
        <p:blipFill>
          <a:blip r:embed="rId3">
            <a:alphaModFix/>
          </a:blip>
          <a:stretch>
            <a:fillRect/>
          </a:stretch>
        </p:blipFill>
        <p:spPr>
          <a:xfrm>
            <a:off x="5102125" y="1015572"/>
            <a:ext cx="3212100" cy="37059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44"/>
          <p:cNvSpPr txBox="1"/>
          <p:nvPr>
            <p:ph type="title"/>
          </p:nvPr>
        </p:nvSpPr>
        <p:spPr>
          <a:xfrm>
            <a:off x="2282175" y="899200"/>
            <a:ext cx="45864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Скринкаст работы FastApi сервиса</a:t>
            </a:r>
            <a:endParaRPr/>
          </a:p>
        </p:txBody>
      </p:sp>
      <p:sp>
        <p:nvSpPr>
          <p:cNvPr id="409" name="Google Shape;409;p44"/>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410" name="Google Shape;410;p44"/>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411" name="Google Shape;411;p44"/>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“Сервисная часть”</a:t>
            </a:r>
            <a:endParaRPr/>
          </a:p>
        </p:txBody>
      </p:sp>
      <p:pic>
        <p:nvPicPr>
          <p:cNvPr id="412" name="Google Shape;412;p44"/>
          <p:cNvPicPr preferRelativeResize="0"/>
          <p:nvPr/>
        </p:nvPicPr>
        <p:blipFill>
          <a:blip r:embed="rId3">
            <a:alphaModFix/>
          </a:blip>
          <a:stretch>
            <a:fillRect/>
          </a:stretch>
        </p:blipFill>
        <p:spPr>
          <a:xfrm>
            <a:off x="949775" y="1237750"/>
            <a:ext cx="6755250" cy="3635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7"/>
          <p:cNvSpPr txBox="1"/>
          <p:nvPr>
            <p:ph idx="1" type="body"/>
          </p:nvPr>
        </p:nvSpPr>
        <p:spPr>
          <a:xfrm>
            <a:off x="529425" y="1154800"/>
            <a:ext cx="3934200" cy="3525000"/>
          </a:xfrm>
          <a:prstGeom prst="rect">
            <a:avLst/>
          </a:prstGeom>
          <a:noFill/>
          <a:ln>
            <a:noFill/>
          </a:ln>
        </p:spPr>
        <p:txBody>
          <a:bodyPr anchorCtr="0" anchor="t" bIns="34275" lIns="0" spcFirstLastPara="1" rIns="0" wrap="square" tIns="0">
            <a:normAutofit/>
          </a:bodyPr>
          <a:lstStyle/>
          <a:p>
            <a:pPr indent="0" lvl="0" marL="0" marR="0" rtl="0" algn="l">
              <a:lnSpc>
                <a:spcPct val="100000"/>
              </a:lnSpc>
              <a:spcBef>
                <a:spcPts val="0"/>
              </a:spcBef>
              <a:spcAft>
                <a:spcPts val="0"/>
              </a:spcAft>
              <a:buClr>
                <a:srgbClr val="0E2D69"/>
              </a:buClr>
              <a:buSzPts val="1000"/>
              <a:buFont typeface="Arial"/>
              <a:buNone/>
            </a:pPr>
            <a:r>
              <a:rPr lang="ru" sz="1800"/>
              <a:t>Команда</a:t>
            </a:r>
            <a:r>
              <a:rPr lang="ru" sz="1800"/>
              <a:t>: </a:t>
            </a:r>
            <a:endParaRPr sz="1800"/>
          </a:p>
          <a:p>
            <a:pPr indent="-330200" lvl="0" marL="457200" marR="0" rtl="0" algn="l">
              <a:lnSpc>
                <a:spcPct val="100000"/>
              </a:lnSpc>
              <a:spcBef>
                <a:spcPts val="1000"/>
              </a:spcBef>
              <a:spcAft>
                <a:spcPts val="0"/>
              </a:spcAft>
              <a:buSzPts val="1600"/>
              <a:buAutoNum type="arabicPeriod"/>
            </a:pPr>
            <a:r>
              <a:rPr lang="ru" sz="1600"/>
              <a:t>Бобылина Инна Владимировна</a:t>
            </a:r>
            <a:endParaRPr sz="1600"/>
          </a:p>
          <a:p>
            <a:pPr indent="-330200" lvl="0" marL="457200" marR="0" rtl="0" algn="l">
              <a:lnSpc>
                <a:spcPct val="100000"/>
              </a:lnSpc>
              <a:spcBef>
                <a:spcPts val="1000"/>
              </a:spcBef>
              <a:spcAft>
                <a:spcPts val="0"/>
              </a:spcAft>
              <a:buSzPts val="1600"/>
              <a:buAutoNum type="arabicPeriod"/>
            </a:pPr>
            <a:r>
              <a:rPr lang="ru" sz="1600"/>
              <a:t>Джомиади Георгий Анастасович</a:t>
            </a:r>
            <a:endParaRPr sz="1600"/>
          </a:p>
          <a:p>
            <a:pPr indent="-330200" lvl="0" marL="457200" marR="0" rtl="0" algn="l">
              <a:lnSpc>
                <a:spcPct val="100000"/>
              </a:lnSpc>
              <a:spcBef>
                <a:spcPts val="1000"/>
              </a:spcBef>
              <a:spcAft>
                <a:spcPts val="0"/>
              </a:spcAft>
              <a:buSzPts val="1600"/>
              <a:buAutoNum type="arabicPeriod"/>
            </a:pPr>
            <a:r>
              <a:rPr lang="ru" sz="1600"/>
              <a:t>Самигуллин Тимурбулат Рашитович</a:t>
            </a:r>
            <a:endParaRPr sz="1600"/>
          </a:p>
          <a:p>
            <a:pPr indent="-330200" lvl="0" marL="457200" marR="0" rtl="0" algn="l">
              <a:lnSpc>
                <a:spcPct val="100000"/>
              </a:lnSpc>
              <a:spcBef>
                <a:spcPts val="1000"/>
              </a:spcBef>
              <a:spcAft>
                <a:spcPts val="0"/>
              </a:spcAft>
              <a:buSzPts val="1600"/>
              <a:buAutoNum type="arabicPeriod"/>
            </a:pPr>
            <a:r>
              <a:rPr lang="ru" sz="1600"/>
              <a:t>Шерман Ксения Валерьевна</a:t>
            </a:r>
            <a:endParaRPr sz="1600"/>
          </a:p>
          <a:p>
            <a:pPr indent="0" lvl="0" marL="0" marR="0" rtl="0" algn="l">
              <a:lnSpc>
                <a:spcPct val="100000"/>
              </a:lnSpc>
              <a:spcBef>
                <a:spcPts val="600"/>
              </a:spcBef>
              <a:spcAft>
                <a:spcPts val="0"/>
              </a:spcAft>
              <a:buClr>
                <a:srgbClr val="0E2D69"/>
              </a:buClr>
              <a:buSzPts val="1000"/>
              <a:buFont typeface="Arial"/>
              <a:buNone/>
            </a:pPr>
            <a:r>
              <a:t/>
            </a:r>
            <a:endParaRPr sz="1600"/>
          </a:p>
          <a:p>
            <a:pPr indent="0" lvl="0" marL="0" marR="0" rtl="0" algn="l">
              <a:lnSpc>
                <a:spcPct val="100000"/>
              </a:lnSpc>
              <a:spcBef>
                <a:spcPts val="0"/>
              </a:spcBef>
              <a:spcAft>
                <a:spcPts val="0"/>
              </a:spcAft>
              <a:buClr>
                <a:srgbClr val="0E2D69"/>
              </a:buClr>
              <a:buSzPts val="1000"/>
              <a:buFont typeface="Arial"/>
              <a:buNone/>
            </a:pPr>
            <a:r>
              <a:t/>
            </a:r>
            <a:endParaRPr sz="1600"/>
          </a:p>
          <a:p>
            <a:pPr indent="0" lvl="0" marL="0" rtl="0" algn="l">
              <a:spcBef>
                <a:spcPts val="0"/>
              </a:spcBef>
              <a:spcAft>
                <a:spcPts val="0"/>
              </a:spcAft>
              <a:buClr>
                <a:srgbClr val="0E2D69"/>
              </a:buClr>
              <a:buSzPts val="1000"/>
              <a:buFont typeface="Arial"/>
              <a:buNone/>
            </a:pPr>
            <a:r>
              <a:rPr lang="ru" sz="1800"/>
              <a:t>Куратор</a:t>
            </a:r>
            <a:r>
              <a:rPr lang="ru" sz="1800"/>
              <a:t>: </a:t>
            </a:r>
            <a:endParaRPr sz="1800"/>
          </a:p>
          <a:p>
            <a:pPr indent="-330200" lvl="0" marL="457200" rtl="0" algn="l">
              <a:lnSpc>
                <a:spcPct val="115000"/>
              </a:lnSpc>
              <a:spcBef>
                <a:spcPts val="100"/>
              </a:spcBef>
              <a:spcAft>
                <a:spcPts val="0"/>
              </a:spcAft>
              <a:buSzPts val="1600"/>
              <a:buAutoNum type="arabicPeriod"/>
            </a:pPr>
            <a:r>
              <a:rPr lang="ru" sz="1600"/>
              <a:t>Беляев Артём Русланович</a:t>
            </a:r>
            <a:endParaRPr sz="1600"/>
          </a:p>
        </p:txBody>
      </p:sp>
      <p:sp>
        <p:nvSpPr>
          <p:cNvPr id="233" name="Google Shape;233;p27"/>
          <p:cNvSpPr txBox="1"/>
          <p:nvPr>
            <p:ph idx="3" type="body"/>
          </p:nvPr>
        </p:nvSpPr>
        <p:spPr>
          <a:xfrm>
            <a:off x="857767" y="405678"/>
            <a:ext cx="1426369" cy="31194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234" name="Google Shape;234;p27"/>
          <p:cNvSpPr txBox="1"/>
          <p:nvPr>
            <p:ph idx="4" type="body"/>
          </p:nvPr>
        </p:nvSpPr>
        <p:spPr>
          <a:xfrm>
            <a:off x="2594372" y="4877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235" name="Google Shape;235;p27"/>
          <p:cNvSpPr txBox="1"/>
          <p:nvPr>
            <p:ph idx="3" type="body"/>
          </p:nvPr>
        </p:nvSpPr>
        <p:spPr>
          <a:xfrm>
            <a:off x="4748367" y="4818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Вступление</a:t>
            </a:r>
            <a:endParaRPr/>
          </a:p>
        </p:txBody>
      </p:sp>
      <p:pic>
        <p:nvPicPr>
          <p:cNvPr id="236" name="Google Shape;236;p27"/>
          <p:cNvPicPr preferRelativeResize="0"/>
          <p:nvPr/>
        </p:nvPicPr>
        <p:blipFill>
          <a:blip r:embed="rId3">
            <a:alphaModFix/>
          </a:blip>
          <a:stretch>
            <a:fillRect/>
          </a:stretch>
        </p:blipFill>
        <p:spPr>
          <a:xfrm>
            <a:off x="5424925" y="1184038"/>
            <a:ext cx="2775425" cy="2775425"/>
          </a:xfrm>
          <a:prstGeom prst="rect">
            <a:avLst/>
          </a:prstGeom>
          <a:noFill/>
          <a:ln>
            <a:noFill/>
          </a:ln>
        </p:spPr>
      </p:pic>
      <p:sp>
        <p:nvSpPr>
          <p:cNvPr id="237" name="Google Shape;237;p27"/>
          <p:cNvSpPr txBox="1"/>
          <p:nvPr/>
        </p:nvSpPr>
        <p:spPr>
          <a:xfrm>
            <a:off x="5333787" y="3823725"/>
            <a:ext cx="2957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ru" sz="1800">
                <a:solidFill>
                  <a:srgbClr val="0E2D69"/>
                </a:solidFill>
              </a:rPr>
              <a:t>QR-код на </a:t>
            </a:r>
            <a:r>
              <a:rPr lang="ru" sz="1800">
                <a:solidFill>
                  <a:srgbClr val="0E2D69"/>
                </a:solidFill>
              </a:rPr>
              <a:t>Github проекта</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5"/>
          <p:cNvSpPr txBox="1"/>
          <p:nvPr>
            <p:ph type="title"/>
          </p:nvPr>
        </p:nvSpPr>
        <p:spPr>
          <a:xfrm>
            <a:off x="515624" y="1238243"/>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Frontend: Streamlit</a:t>
            </a:r>
            <a:endParaRPr/>
          </a:p>
        </p:txBody>
      </p:sp>
      <p:sp>
        <p:nvSpPr>
          <p:cNvPr id="418" name="Google Shape;418;p45"/>
          <p:cNvSpPr txBox="1"/>
          <p:nvPr>
            <p:ph idx="4" type="body"/>
          </p:nvPr>
        </p:nvSpPr>
        <p:spPr>
          <a:xfrm>
            <a:off x="515625" y="1619250"/>
            <a:ext cx="6117900" cy="3220200"/>
          </a:xfrm>
          <a:prstGeom prst="rect">
            <a:avLst/>
          </a:prstGeom>
          <a:noFill/>
          <a:ln>
            <a:noFill/>
          </a:ln>
        </p:spPr>
        <p:txBody>
          <a:bodyPr anchorCtr="0" anchor="t" bIns="34275" lIns="0" spcFirstLastPara="1" rIns="0" wrap="square" tIns="0">
            <a:normAutofit/>
          </a:bodyPr>
          <a:lstStyle/>
          <a:p>
            <a:pPr indent="0" lvl="0" marL="0" rtl="0" algn="l">
              <a:lnSpc>
                <a:spcPct val="115000"/>
              </a:lnSpc>
              <a:spcBef>
                <a:spcPts val="1200"/>
              </a:spcBef>
              <a:spcAft>
                <a:spcPts val="0"/>
              </a:spcAft>
              <a:buNone/>
            </a:pPr>
            <a:r>
              <a:rPr lang="ru" sz="1200">
                <a:solidFill>
                  <a:srgbClr val="0A204B"/>
                </a:solidFill>
              </a:rPr>
              <a:t>Реализован многостраничный интерфейс:</a:t>
            </a:r>
            <a:endParaRPr sz="1200">
              <a:solidFill>
                <a:srgbClr val="0A204B"/>
              </a:solidFill>
            </a:endParaRPr>
          </a:p>
          <a:p>
            <a:pPr indent="-311150" lvl="0" marL="457200" rtl="0" algn="l">
              <a:lnSpc>
                <a:spcPct val="115000"/>
              </a:lnSpc>
              <a:spcBef>
                <a:spcPts val="1200"/>
              </a:spcBef>
              <a:spcAft>
                <a:spcPts val="0"/>
              </a:spcAft>
              <a:buClr>
                <a:srgbClr val="0E2D69"/>
              </a:buClr>
              <a:buSzPts val="1300"/>
              <a:buFont typeface="Arial"/>
              <a:buAutoNum type="arabicParenR"/>
            </a:pPr>
            <a:r>
              <a:rPr lang="ru" sz="1200">
                <a:solidFill>
                  <a:srgbClr val="0A204B"/>
                </a:solidFill>
              </a:rPr>
              <a:t>Главная страница</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Загрузка данных (выбор .txt файла, формирование базы знаний по загруженному корпусу)</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Создание модели (выбор гиперпараметров, обучение модели)</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Выбор модели (из списка сохраненных моделей, выбор базы знаний из загруженных корпусов)</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Запрос (вводится запрос, производится декомпозиция запроса в соответствии с промптами, ретривер подбирает наиболее релевантные документы, LLM формирует ответ на подвопросы на основании найденных документов)</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EDA, Визуализация (анализ загруженного или введенного корпуса, облако слов, ТОР-N слов, визуализация векторов слов в 2D)  </a:t>
            </a:r>
            <a:endParaRPr sz="1200">
              <a:solidFill>
                <a:srgbClr val="0A204B"/>
              </a:solidFill>
            </a:endParaRPr>
          </a:p>
          <a:p>
            <a:pPr indent="-311150" lvl="0" marL="457200" rtl="0" algn="l">
              <a:lnSpc>
                <a:spcPct val="115000"/>
              </a:lnSpc>
              <a:spcBef>
                <a:spcPts val="0"/>
              </a:spcBef>
              <a:spcAft>
                <a:spcPts val="0"/>
              </a:spcAft>
              <a:buClr>
                <a:srgbClr val="0E2D69"/>
              </a:buClr>
              <a:buSzPts val="1300"/>
              <a:buFont typeface="Arial"/>
              <a:buAutoNum type="arabicParenR"/>
            </a:pPr>
            <a:r>
              <a:rPr lang="ru" sz="1200">
                <a:solidFill>
                  <a:srgbClr val="0A204B"/>
                </a:solidFill>
              </a:rPr>
              <a:t>Очистка (удаление модели/всех моделей, файла/всех файлов)</a:t>
            </a:r>
            <a:endParaRPr sz="1200">
              <a:solidFill>
                <a:srgbClr val="0A204B"/>
              </a:solidFill>
            </a:endParaRPr>
          </a:p>
        </p:txBody>
      </p:sp>
      <p:sp>
        <p:nvSpPr>
          <p:cNvPr id="419" name="Google Shape;419;p45"/>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420" name="Google Shape;420;p45"/>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421" name="Google Shape;421;p45"/>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“Сервисная часть”</a:t>
            </a:r>
            <a:endParaRPr/>
          </a:p>
        </p:txBody>
      </p:sp>
      <p:pic>
        <p:nvPicPr>
          <p:cNvPr id="422" name="Google Shape;422;p45"/>
          <p:cNvPicPr preferRelativeResize="0"/>
          <p:nvPr/>
        </p:nvPicPr>
        <p:blipFill>
          <a:blip r:embed="rId3">
            <a:alphaModFix/>
          </a:blip>
          <a:stretch>
            <a:fillRect/>
          </a:stretch>
        </p:blipFill>
        <p:spPr>
          <a:xfrm>
            <a:off x="6702396" y="1655625"/>
            <a:ext cx="2034675" cy="29426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46"/>
          <p:cNvSpPr txBox="1"/>
          <p:nvPr>
            <p:ph type="title"/>
          </p:nvPr>
        </p:nvSpPr>
        <p:spPr>
          <a:xfrm>
            <a:off x="2282175" y="823000"/>
            <a:ext cx="45864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Скринкаст работы Streamlit сервиса</a:t>
            </a:r>
            <a:endParaRPr/>
          </a:p>
        </p:txBody>
      </p:sp>
      <p:sp>
        <p:nvSpPr>
          <p:cNvPr id="428" name="Google Shape;428;p46"/>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429" name="Google Shape;429;p46"/>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430" name="Google Shape;430;p46"/>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“Сервисная часть”</a:t>
            </a:r>
            <a:endParaRPr/>
          </a:p>
        </p:txBody>
      </p:sp>
      <p:pic>
        <p:nvPicPr>
          <p:cNvPr id="431" name="Google Shape;431;p46"/>
          <p:cNvPicPr preferRelativeResize="0"/>
          <p:nvPr/>
        </p:nvPicPr>
        <p:blipFill>
          <a:blip r:embed="rId3">
            <a:alphaModFix/>
          </a:blip>
          <a:stretch>
            <a:fillRect/>
          </a:stretch>
        </p:blipFill>
        <p:spPr>
          <a:xfrm>
            <a:off x="1172325" y="1193875"/>
            <a:ext cx="6643599" cy="35758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47"/>
          <p:cNvSpPr txBox="1"/>
          <p:nvPr>
            <p:ph type="title"/>
          </p:nvPr>
        </p:nvSpPr>
        <p:spPr>
          <a:xfrm>
            <a:off x="770975" y="2177328"/>
            <a:ext cx="5725500" cy="14838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rgbClr val="0E2D69"/>
              </a:buClr>
              <a:buSzPts val="3200"/>
              <a:buFont typeface="Arial"/>
              <a:buNone/>
            </a:pPr>
            <a:r>
              <a:rPr lang="ru"/>
              <a:t>GrapfRAG</a:t>
            </a:r>
            <a:endParaRPr/>
          </a:p>
        </p:txBody>
      </p:sp>
      <p:sp>
        <p:nvSpPr>
          <p:cNvPr id="437" name="Google Shape;437;p47"/>
          <p:cNvSpPr txBox="1"/>
          <p:nvPr>
            <p:ph idx="1" type="body"/>
          </p:nvPr>
        </p:nvSpPr>
        <p:spPr>
          <a:xfrm>
            <a:off x="1556210" y="890881"/>
            <a:ext cx="2886600" cy="3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800"/>
              <a:buNone/>
            </a:pPr>
            <a:r>
              <a:rPr lang="ru" sz="800"/>
              <a:t>Магистерская программа </a:t>
            </a:r>
            <a:endParaRPr sz="800"/>
          </a:p>
          <a:p>
            <a:pPr indent="0" lvl="0" marL="0" rtl="0" algn="l">
              <a:spcBef>
                <a:spcPts val="0"/>
              </a:spcBef>
              <a:spcAft>
                <a:spcPts val="0"/>
              </a:spcAft>
              <a:buClr>
                <a:schemeClr val="dk1"/>
              </a:buClr>
              <a:buSzPts val="800"/>
              <a:buNone/>
            </a:pPr>
            <a:r>
              <a:rPr lang="ru" sz="800"/>
              <a:t>“Искусственный интеллект”</a:t>
            </a:r>
            <a:endParaRPr/>
          </a:p>
        </p:txBody>
      </p:sp>
      <p:sp>
        <p:nvSpPr>
          <p:cNvPr id="438" name="Google Shape;438;p47"/>
          <p:cNvSpPr txBox="1"/>
          <p:nvPr>
            <p:ph idx="2" type="body"/>
          </p:nvPr>
        </p:nvSpPr>
        <p:spPr>
          <a:xfrm>
            <a:off x="4694565" y="880372"/>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2025</a:t>
            </a:r>
            <a:endParaRPr/>
          </a:p>
        </p:txBody>
      </p:sp>
      <p:sp>
        <p:nvSpPr>
          <p:cNvPr id="439" name="Google Shape;439;p47"/>
          <p:cNvSpPr txBox="1"/>
          <p:nvPr>
            <p:ph idx="2" type="body"/>
          </p:nvPr>
        </p:nvSpPr>
        <p:spPr>
          <a:xfrm>
            <a:off x="6626090" y="880359"/>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Команда 70</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8"/>
          <p:cNvSpPr txBox="1"/>
          <p:nvPr>
            <p:ph idx="1" type="body"/>
          </p:nvPr>
        </p:nvSpPr>
        <p:spPr>
          <a:xfrm>
            <a:off x="857767" y="405678"/>
            <a:ext cx="1426500" cy="3120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800"/>
              <a:buFont typeface="Arial"/>
              <a:buNone/>
            </a:pPr>
            <a:r>
              <a:rPr lang="ru">
                <a:solidFill>
                  <a:srgbClr val="0E2D69"/>
                </a:solidFill>
              </a:rPr>
              <a:t>Магистерская программа </a:t>
            </a:r>
            <a:endParaRPr>
              <a:solidFill>
                <a:srgbClr val="0E2D69"/>
              </a:solidFill>
            </a:endParaRPr>
          </a:p>
          <a:p>
            <a:pPr indent="0" lvl="0" marL="0" rtl="0" algn="l">
              <a:spcBef>
                <a:spcPts val="0"/>
              </a:spcBef>
              <a:spcAft>
                <a:spcPts val="0"/>
              </a:spcAft>
              <a:buClr>
                <a:schemeClr val="dk1"/>
              </a:buClr>
              <a:buSzPts val="800"/>
              <a:buFont typeface="Arial"/>
              <a:buNone/>
            </a:pPr>
            <a:r>
              <a:rPr lang="ru">
                <a:solidFill>
                  <a:srgbClr val="0E2D69"/>
                </a:solidFill>
              </a:rPr>
              <a:t>“Искусственный интеллект”</a:t>
            </a:r>
            <a:endParaRPr/>
          </a:p>
        </p:txBody>
      </p:sp>
      <p:sp>
        <p:nvSpPr>
          <p:cNvPr id="445" name="Google Shape;445;p48"/>
          <p:cNvSpPr txBox="1"/>
          <p:nvPr>
            <p:ph idx="2" type="body"/>
          </p:nvPr>
        </p:nvSpPr>
        <p:spPr>
          <a:xfrm>
            <a:off x="2594372" y="411540"/>
            <a:ext cx="1552500" cy="306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ru"/>
              <a:t>2025</a:t>
            </a:r>
            <a:endParaRPr/>
          </a:p>
        </p:txBody>
      </p:sp>
      <p:sp>
        <p:nvSpPr>
          <p:cNvPr id="446" name="Google Shape;446;p48"/>
          <p:cNvSpPr txBox="1"/>
          <p:nvPr>
            <p:ph idx="3" type="body"/>
          </p:nvPr>
        </p:nvSpPr>
        <p:spPr>
          <a:xfrm>
            <a:off x="4694919" y="411540"/>
            <a:ext cx="1552500" cy="306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ru"/>
              <a:t>Раздел “GraphRAG” </a:t>
            </a:r>
            <a:endParaRPr/>
          </a:p>
        </p:txBody>
      </p:sp>
      <p:sp>
        <p:nvSpPr>
          <p:cNvPr id="447" name="Google Shape;447;p48"/>
          <p:cNvSpPr txBox="1"/>
          <p:nvPr>
            <p:ph type="title"/>
          </p:nvPr>
        </p:nvSpPr>
        <p:spPr>
          <a:xfrm>
            <a:off x="439424" y="1085843"/>
            <a:ext cx="3241800" cy="5829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ru"/>
              <a:t>Обоснование</a:t>
            </a:r>
            <a:endParaRPr/>
          </a:p>
        </p:txBody>
      </p:sp>
      <p:sp>
        <p:nvSpPr>
          <p:cNvPr id="448" name="Google Shape;448;p48"/>
          <p:cNvSpPr txBox="1"/>
          <p:nvPr>
            <p:ph idx="4" type="body"/>
          </p:nvPr>
        </p:nvSpPr>
        <p:spPr>
          <a:xfrm>
            <a:off x="439425" y="1441800"/>
            <a:ext cx="3457800" cy="2861100"/>
          </a:xfrm>
          <a:prstGeom prst="rect">
            <a:avLst/>
          </a:prstGeom>
        </p:spPr>
        <p:txBody>
          <a:bodyPr anchorCtr="0" anchor="t" bIns="34275" lIns="0" spcFirstLastPara="1" rIns="0" wrap="square" tIns="0">
            <a:normAutofit/>
          </a:bodyPr>
          <a:lstStyle/>
          <a:p>
            <a:pPr indent="0" lvl="0" marL="0" rtl="0" algn="l">
              <a:spcBef>
                <a:spcPts val="800"/>
              </a:spcBef>
              <a:spcAft>
                <a:spcPts val="0"/>
              </a:spcAft>
              <a:buNone/>
            </a:pPr>
            <a:r>
              <a:rPr lang="ru" sz="1200">
                <a:solidFill>
                  <a:srgbClr val="222222"/>
                </a:solidFill>
              </a:rPr>
              <a:t>Graph RAG объединяет в себе преимущества подходов RAG (масштабируемость по объему </a:t>
            </a:r>
            <a:r>
              <a:rPr lang="ru" sz="1200">
                <a:solidFill>
                  <a:srgbClr val="222222"/>
                </a:solidFill>
              </a:rPr>
              <a:t>исходного текста, подлежащего индексации) и query-focused summarization (</a:t>
            </a:r>
            <a:r>
              <a:rPr lang="ru" sz="1200">
                <a:solidFill>
                  <a:srgbClr val="222222"/>
                </a:solidFill>
              </a:rPr>
              <a:t>позволяет масштабироваться по широте охвата пользовательских вопросов, способность к обобщению).</a:t>
            </a:r>
            <a:endParaRPr sz="1200">
              <a:solidFill>
                <a:srgbClr val="222222"/>
              </a:solidFill>
            </a:endParaRPr>
          </a:p>
          <a:p>
            <a:pPr indent="0" lvl="0" marL="0" rtl="0" algn="l">
              <a:spcBef>
                <a:spcPts val="800"/>
              </a:spcBef>
              <a:spcAft>
                <a:spcPts val="0"/>
              </a:spcAft>
              <a:buNone/>
            </a:pPr>
            <a:r>
              <a:rPr b="1" lang="ru" sz="1200">
                <a:solidFill>
                  <a:srgbClr val="222222"/>
                </a:solidFill>
              </a:rPr>
              <a:t>Параметры модели:</a:t>
            </a:r>
            <a:endParaRPr b="1" sz="1200">
              <a:solidFill>
                <a:srgbClr val="222222"/>
              </a:solidFill>
            </a:endParaRPr>
          </a:p>
          <a:p>
            <a:pPr indent="-304800" lvl="0" marL="457200" rtl="0" algn="l">
              <a:spcBef>
                <a:spcPts val="800"/>
              </a:spcBef>
              <a:spcAft>
                <a:spcPts val="0"/>
              </a:spcAft>
              <a:buClr>
                <a:srgbClr val="222222"/>
              </a:buClr>
              <a:buSzPts val="1200"/>
              <a:buChar char="●"/>
            </a:pPr>
            <a:r>
              <a:rPr lang="ru" sz="1200">
                <a:solidFill>
                  <a:srgbClr val="222222"/>
                </a:solidFill>
              </a:rPr>
              <a:t>LLM model: mistral</a:t>
            </a:r>
            <a:endParaRPr sz="1200">
              <a:solidFill>
                <a:srgbClr val="222222"/>
              </a:solidFill>
            </a:endParaRPr>
          </a:p>
          <a:p>
            <a:pPr indent="-304800" lvl="0" marL="457200" rtl="0" algn="l">
              <a:spcBef>
                <a:spcPts val="0"/>
              </a:spcBef>
              <a:spcAft>
                <a:spcPts val="0"/>
              </a:spcAft>
              <a:buClr>
                <a:srgbClr val="222222"/>
              </a:buClr>
              <a:buSzPts val="1200"/>
              <a:buChar char="●"/>
            </a:pPr>
            <a:r>
              <a:rPr lang="ru" sz="1200">
                <a:solidFill>
                  <a:srgbClr val="222222"/>
                </a:solidFill>
              </a:rPr>
              <a:t>Embedding model: nomic-embed-text</a:t>
            </a:r>
            <a:endParaRPr sz="1200">
              <a:solidFill>
                <a:srgbClr val="222222"/>
              </a:solidFill>
            </a:endParaRPr>
          </a:p>
          <a:p>
            <a:pPr indent="-304800" lvl="0" marL="457200" rtl="0" algn="l">
              <a:spcBef>
                <a:spcPts val="0"/>
              </a:spcBef>
              <a:spcAft>
                <a:spcPts val="0"/>
              </a:spcAft>
              <a:buClr>
                <a:srgbClr val="222222"/>
              </a:buClr>
              <a:buSzPts val="1200"/>
              <a:buChar char="●"/>
            </a:pPr>
            <a:r>
              <a:rPr lang="ru" sz="1200">
                <a:solidFill>
                  <a:srgbClr val="222222"/>
                </a:solidFill>
              </a:rPr>
              <a:t>Корпус текста был разбит на 6900 индексов размером по 300 токенов, т.е. ~2млн.токенов</a:t>
            </a:r>
            <a:endParaRPr sz="1200">
              <a:solidFill>
                <a:srgbClr val="222222"/>
              </a:solidFill>
            </a:endParaRPr>
          </a:p>
        </p:txBody>
      </p:sp>
      <p:sp>
        <p:nvSpPr>
          <p:cNvPr id="449" name="Google Shape;449;p48"/>
          <p:cNvSpPr txBox="1"/>
          <p:nvPr>
            <p:ph idx="5" type="body"/>
          </p:nvPr>
        </p:nvSpPr>
        <p:spPr>
          <a:xfrm>
            <a:off x="439425" y="4455450"/>
            <a:ext cx="4132500" cy="415500"/>
          </a:xfrm>
          <a:prstGeom prst="rect">
            <a:avLst/>
          </a:prstGeom>
        </p:spPr>
        <p:txBody>
          <a:bodyPr anchorCtr="0" anchor="t" bIns="34275" lIns="0" spcFirstLastPara="1" rIns="0" wrap="square" tIns="0">
            <a:noAutofit/>
          </a:bodyPr>
          <a:lstStyle/>
          <a:p>
            <a:pPr indent="0" lvl="0" marL="0" rtl="0" algn="l">
              <a:spcBef>
                <a:spcPts val="800"/>
              </a:spcBef>
              <a:spcAft>
                <a:spcPts val="0"/>
              </a:spcAft>
              <a:buSzPts val="770"/>
              <a:buNone/>
            </a:pPr>
            <a:r>
              <a:rPr lang="ru" sz="1200"/>
              <a:t>И</a:t>
            </a:r>
            <a:r>
              <a:rPr lang="ru" sz="1200">
                <a:solidFill>
                  <a:srgbClr val="0A204B"/>
                </a:solidFill>
              </a:rPr>
              <a:t>сточник: https://github.com/TheAiSingularity/graphrag-local-ollama.git</a:t>
            </a:r>
            <a:endParaRPr sz="1200"/>
          </a:p>
        </p:txBody>
      </p:sp>
      <p:sp>
        <p:nvSpPr>
          <p:cNvPr id="450" name="Google Shape;450;p48"/>
          <p:cNvSpPr txBox="1"/>
          <p:nvPr>
            <p:ph idx="5" type="body"/>
          </p:nvPr>
        </p:nvSpPr>
        <p:spPr>
          <a:xfrm>
            <a:off x="5018875" y="4455450"/>
            <a:ext cx="3495900" cy="415500"/>
          </a:xfrm>
          <a:prstGeom prst="rect">
            <a:avLst/>
          </a:prstGeom>
        </p:spPr>
        <p:txBody>
          <a:bodyPr anchorCtr="0" anchor="t" bIns="34275" lIns="0" spcFirstLastPara="1" rIns="0" wrap="square" tIns="0">
            <a:normAutofit/>
          </a:bodyPr>
          <a:lstStyle/>
          <a:p>
            <a:pPr indent="0" lvl="0" marL="0" rtl="0" algn="l">
              <a:spcBef>
                <a:spcPts val="800"/>
              </a:spcBef>
              <a:spcAft>
                <a:spcPts val="0"/>
              </a:spcAft>
              <a:buNone/>
            </a:pPr>
            <a:r>
              <a:rPr lang="ru" sz="1200"/>
              <a:t>Рис.1. Г</a:t>
            </a:r>
            <a:r>
              <a:rPr lang="ru" sz="1200"/>
              <a:t>раф знаний об объектах и community summary по датасету HotPot [ :100]</a:t>
            </a:r>
            <a:endParaRPr sz="1200"/>
          </a:p>
        </p:txBody>
      </p:sp>
      <p:pic>
        <p:nvPicPr>
          <p:cNvPr id="451" name="Google Shape;451;p48"/>
          <p:cNvPicPr preferRelativeResize="0"/>
          <p:nvPr/>
        </p:nvPicPr>
        <p:blipFill>
          <a:blip r:embed="rId3">
            <a:alphaModFix/>
          </a:blip>
          <a:stretch>
            <a:fillRect/>
          </a:stretch>
        </p:blipFill>
        <p:spPr>
          <a:xfrm>
            <a:off x="4694925" y="800350"/>
            <a:ext cx="3878025" cy="366750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49"/>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457" name="Google Shape;457;p49"/>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458" name="Google Shape;458;p49"/>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“GraphRAG”</a:t>
            </a:r>
            <a:r>
              <a:rPr lang="ru"/>
              <a:t>”</a:t>
            </a:r>
            <a:endParaRPr/>
          </a:p>
        </p:txBody>
      </p:sp>
      <p:pic>
        <p:nvPicPr>
          <p:cNvPr id="459" name="Google Shape;459;p49"/>
          <p:cNvPicPr preferRelativeResize="0"/>
          <p:nvPr/>
        </p:nvPicPr>
        <p:blipFill>
          <a:blip r:embed="rId3">
            <a:alphaModFix/>
          </a:blip>
          <a:stretch>
            <a:fillRect/>
          </a:stretch>
        </p:blipFill>
        <p:spPr>
          <a:xfrm>
            <a:off x="273575" y="1379400"/>
            <a:ext cx="4210841" cy="3420926"/>
          </a:xfrm>
          <a:prstGeom prst="rect">
            <a:avLst/>
          </a:prstGeom>
          <a:noFill/>
          <a:ln>
            <a:noFill/>
          </a:ln>
        </p:spPr>
      </p:pic>
      <p:pic>
        <p:nvPicPr>
          <p:cNvPr id="460" name="Google Shape;460;p49"/>
          <p:cNvPicPr preferRelativeResize="0"/>
          <p:nvPr/>
        </p:nvPicPr>
        <p:blipFill>
          <a:blip r:embed="rId4">
            <a:alphaModFix/>
          </a:blip>
          <a:stretch>
            <a:fillRect/>
          </a:stretch>
        </p:blipFill>
        <p:spPr>
          <a:xfrm>
            <a:off x="4810025" y="1379400"/>
            <a:ext cx="3958899" cy="3341776"/>
          </a:xfrm>
          <a:prstGeom prst="rect">
            <a:avLst/>
          </a:prstGeom>
          <a:noFill/>
          <a:ln>
            <a:noFill/>
          </a:ln>
        </p:spPr>
      </p:pic>
      <p:sp>
        <p:nvSpPr>
          <p:cNvPr id="461" name="Google Shape;461;p49"/>
          <p:cNvSpPr txBox="1"/>
          <p:nvPr/>
        </p:nvSpPr>
        <p:spPr>
          <a:xfrm>
            <a:off x="508850" y="893446"/>
            <a:ext cx="3293700" cy="41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dk1"/>
                </a:solidFill>
              </a:rPr>
              <a:t>B</a:t>
            </a:r>
            <a:r>
              <a:rPr lang="ru">
                <a:solidFill>
                  <a:schemeClr val="dk1"/>
                </a:solidFill>
              </a:rPr>
              <a:t>aseline</a:t>
            </a:r>
            <a:endParaRPr>
              <a:solidFill>
                <a:schemeClr val="dk1"/>
              </a:solidFill>
            </a:endParaRPr>
          </a:p>
        </p:txBody>
      </p:sp>
      <p:sp>
        <p:nvSpPr>
          <p:cNvPr id="462" name="Google Shape;462;p49"/>
          <p:cNvSpPr txBox="1"/>
          <p:nvPr/>
        </p:nvSpPr>
        <p:spPr>
          <a:xfrm>
            <a:off x="4810025" y="893446"/>
            <a:ext cx="3293700" cy="41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dk1"/>
                </a:solidFill>
              </a:rPr>
              <a:t>GraphRAG</a:t>
            </a:r>
            <a:endParaRPr>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50"/>
          <p:cNvSpPr txBox="1"/>
          <p:nvPr>
            <p:ph type="title"/>
          </p:nvPr>
        </p:nvSpPr>
        <p:spPr>
          <a:xfrm>
            <a:off x="485249" y="1314443"/>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Метрики качества, HotPot:</a:t>
            </a:r>
            <a:endParaRPr/>
          </a:p>
        </p:txBody>
      </p:sp>
      <p:sp>
        <p:nvSpPr>
          <p:cNvPr id="468" name="Google Shape;468;p50"/>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469" name="Google Shape;469;p50"/>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470" name="Google Shape;470;p50"/>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ru"/>
              <a:t>Раздел “GraphRAG”</a:t>
            </a:r>
            <a:endParaRPr/>
          </a:p>
        </p:txBody>
      </p:sp>
      <p:graphicFrame>
        <p:nvGraphicFramePr>
          <p:cNvPr id="471" name="Google Shape;471;p50"/>
          <p:cNvGraphicFramePr/>
          <p:nvPr/>
        </p:nvGraphicFramePr>
        <p:xfrm>
          <a:off x="485261" y="1773158"/>
          <a:ext cx="3000000" cy="3000000"/>
        </p:xfrm>
        <a:graphic>
          <a:graphicData uri="http://schemas.openxmlformats.org/drawingml/2006/table">
            <a:tbl>
              <a:tblPr bandRow="1" firstRow="1">
                <a:noFill/>
                <a:tableStyleId>{5AA8B8FC-4DD7-4207-B741-0A789C42A689}</a:tableStyleId>
              </a:tblPr>
              <a:tblGrid>
                <a:gridCol w="2192600"/>
                <a:gridCol w="2192600"/>
              </a:tblGrid>
              <a:tr h="245875">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Метрика</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ru">
                          <a:solidFill>
                            <a:srgbClr val="102D69"/>
                          </a:solidFill>
                          <a:latin typeface="Arial"/>
                          <a:ea typeface="Arial"/>
                          <a:cs typeface="Arial"/>
                          <a:sym typeface="Arial"/>
                        </a:rPr>
                        <a:t>HotPot (100 Q)</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56375">
                <a:tc>
                  <a:txBody>
                    <a:bodyPr/>
                    <a:lstStyle/>
                    <a:p>
                      <a:pPr indent="0" lvl="0" marL="0" marR="0" rtl="0" algn="l">
                        <a:lnSpc>
                          <a:spcPct val="100000"/>
                        </a:lnSpc>
                        <a:spcBef>
                          <a:spcPts val="0"/>
                        </a:spcBef>
                        <a:spcAft>
                          <a:spcPts val="0"/>
                        </a:spcAft>
                        <a:buNone/>
                      </a:pPr>
                      <a:r>
                        <a:rPr b="1" lang="ru">
                          <a:solidFill>
                            <a:srgbClr val="102D69"/>
                          </a:solidFill>
                          <a:latin typeface="Arial"/>
                          <a:ea typeface="Arial"/>
                          <a:cs typeface="Arial"/>
                          <a:sym typeface="Arial"/>
                        </a:rPr>
                        <a:t>answer_f1</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0.237</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56375">
                <a:tc>
                  <a:txBody>
                    <a:bodyPr/>
                    <a:lstStyle/>
                    <a:p>
                      <a:pPr indent="0" lvl="0" marL="0" marR="0" rtl="0" algn="l">
                        <a:lnSpc>
                          <a:spcPct val="100000"/>
                        </a:lnSpc>
                        <a:spcBef>
                          <a:spcPts val="0"/>
                        </a:spcBef>
                        <a:spcAft>
                          <a:spcPts val="0"/>
                        </a:spcAft>
                        <a:buNone/>
                      </a:pPr>
                      <a:r>
                        <a:rPr b="1" lang="ru">
                          <a:solidFill>
                            <a:srgbClr val="102D69"/>
                          </a:solidFill>
                          <a:latin typeface="Arial"/>
                          <a:ea typeface="Arial"/>
                          <a:cs typeface="Arial"/>
                          <a:sym typeface="Arial"/>
                        </a:rPr>
                        <a:t>answer_precision</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0.138</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181825">
                <a:tc>
                  <a:txBody>
                    <a:bodyPr/>
                    <a:lstStyle/>
                    <a:p>
                      <a:pPr indent="0" lvl="0" marL="0" marR="0" rtl="0" algn="l">
                        <a:lnSpc>
                          <a:spcPct val="100000"/>
                        </a:lnSpc>
                        <a:spcBef>
                          <a:spcPts val="0"/>
                        </a:spcBef>
                        <a:spcAft>
                          <a:spcPts val="0"/>
                        </a:spcAft>
                        <a:buNone/>
                      </a:pPr>
                      <a:r>
                        <a:rPr b="1" lang="ru">
                          <a:solidFill>
                            <a:srgbClr val="102D69"/>
                          </a:solidFill>
                          <a:latin typeface="Arial"/>
                          <a:ea typeface="Arial"/>
                          <a:cs typeface="Arial"/>
                          <a:sym typeface="Arial"/>
                        </a:rPr>
                        <a:t>answer</a:t>
                      </a:r>
                      <a:r>
                        <a:rPr b="1" lang="ru">
                          <a:solidFill>
                            <a:srgbClr val="102D69"/>
                          </a:solidFill>
                          <a:latin typeface="Arial"/>
                          <a:ea typeface="Arial"/>
                          <a:cs typeface="Arial"/>
                          <a:sym typeface="Arial"/>
                        </a:rPr>
                        <a:t>_recall</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0.856</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51"/>
          <p:cNvSpPr txBox="1"/>
          <p:nvPr>
            <p:ph type="title"/>
          </p:nvPr>
        </p:nvSpPr>
        <p:spPr>
          <a:xfrm>
            <a:off x="305474" y="778417"/>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Пример генерации</a:t>
            </a:r>
            <a:endParaRPr/>
          </a:p>
        </p:txBody>
      </p:sp>
      <p:sp>
        <p:nvSpPr>
          <p:cNvPr id="477" name="Google Shape;477;p51"/>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478" name="Google Shape;478;p51"/>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479" name="Google Shape;479;p51"/>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ru"/>
              <a:t>Раздел “GraphRAG”</a:t>
            </a:r>
            <a:endParaRPr/>
          </a:p>
        </p:txBody>
      </p:sp>
      <p:graphicFrame>
        <p:nvGraphicFramePr>
          <p:cNvPr id="480" name="Google Shape;480;p51"/>
          <p:cNvGraphicFramePr/>
          <p:nvPr/>
        </p:nvGraphicFramePr>
        <p:xfrm>
          <a:off x="311986" y="1087358"/>
          <a:ext cx="3000000" cy="3000000"/>
        </p:xfrm>
        <a:graphic>
          <a:graphicData uri="http://schemas.openxmlformats.org/drawingml/2006/table">
            <a:tbl>
              <a:tblPr bandRow="1" firstRow="1">
                <a:noFill/>
                <a:tableStyleId>{5AA8B8FC-4DD7-4207-B741-0A789C42A689}</a:tableStyleId>
              </a:tblPr>
              <a:tblGrid>
                <a:gridCol w="1179050"/>
                <a:gridCol w="7428575"/>
              </a:tblGrid>
              <a:tr h="364275">
                <a:tc>
                  <a:txBody>
                    <a:bodyPr/>
                    <a:lstStyle/>
                    <a:p>
                      <a:pPr indent="0" lvl="0" marL="0" marR="0" rtl="0" algn="l">
                        <a:lnSpc>
                          <a:spcPct val="100000"/>
                        </a:lnSpc>
                        <a:spcBef>
                          <a:spcPts val="0"/>
                        </a:spcBef>
                        <a:spcAft>
                          <a:spcPts val="0"/>
                        </a:spcAft>
                        <a:buNone/>
                      </a:pPr>
                      <a:r>
                        <a:rPr lang="ru">
                          <a:solidFill>
                            <a:srgbClr val="102D69"/>
                          </a:solidFill>
                          <a:latin typeface="Arial"/>
                          <a:ea typeface="Arial"/>
                          <a:cs typeface="Arial"/>
                          <a:sym typeface="Arial"/>
                        </a:rPr>
                        <a:t>RAG</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ru">
                          <a:solidFill>
                            <a:srgbClr val="102D69"/>
                          </a:solidFill>
                          <a:latin typeface="Arial"/>
                          <a:ea typeface="Arial"/>
                          <a:cs typeface="Arial"/>
                          <a:sym typeface="Arial"/>
                        </a:rPr>
                        <a:t>GraphRAG</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64275">
                <a:tc gridSpan="2">
                  <a:txBody>
                    <a:bodyPr/>
                    <a:lstStyle/>
                    <a:p>
                      <a:pPr indent="-317500" lvl="0" marL="457200" rtl="0" algn="ctr">
                        <a:spcBef>
                          <a:spcPts val="0"/>
                        </a:spcBef>
                        <a:spcAft>
                          <a:spcPts val="0"/>
                        </a:spcAft>
                        <a:buClr>
                          <a:srgbClr val="102D69"/>
                        </a:buClr>
                        <a:buSzPts val="1400"/>
                        <a:buFont typeface="Arial"/>
                        <a:buAutoNum type="arabicPeriod"/>
                      </a:pPr>
                      <a:r>
                        <a:rPr b="1" lang="ru">
                          <a:solidFill>
                            <a:srgbClr val="102D69"/>
                          </a:solidFill>
                          <a:latin typeface="Arial"/>
                          <a:ea typeface="Arial"/>
                          <a:cs typeface="Arial"/>
                          <a:sym typeface="Arial"/>
                        </a:rPr>
                        <a:t>Were Scott Derrickson and Ed Wood of the same nationality?</a:t>
                      </a:r>
                      <a:endParaRPr b="1">
                        <a:solidFill>
                          <a:srgbClr val="102D69"/>
                        </a:solidFil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r>
              <a:tr h="980775">
                <a:tc>
                  <a:txBody>
                    <a:bodyPr/>
                    <a:lstStyle/>
                    <a:p>
                      <a:pPr indent="0" lvl="0" marL="0" rtl="0" algn="l">
                        <a:spcBef>
                          <a:spcPts val="0"/>
                        </a:spcBef>
                        <a:spcAft>
                          <a:spcPts val="0"/>
                        </a:spcAft>
                        <a:buNone/>
                      </a:pPr>
                      <a:r>
                        <a:rPr lang="ru" sz="1100">
                          <a:solidFill>
                            <a:srgbClr val="102D69"/>
                          </a:solidFill>
                          <a:latin typeface="Arial"/>
                          <a:ea typeface="Arial"/>
                          <a:cs typeface="Arial"/>
                          <a:sym typeface="Arial"/>
                        </a:rPr>
                        <a:t>Yes, both were American.</a:t>
                      </a:r>
                      <a:endParaRPr sz="1100">
                        <a:solidFill>
                          <a:srgbClr val="102D69"/>
                        </a:solidFill>
                        <a:latin typeface="Arial"/>
                        <a:ea typeface="Arial"/>
                        <a:cs typeface="Arial"/>
                        <a:sym typeface="Arial"/>
                      </a:endParaRPr>
                    </a:p>
                    <a:p>
                      <a:pPr indent="0" lvl="0" marL="0" rtl="0" algn="l">
                        <a:spcBef>
                          <a:spcPts val="0"/>
                        </a:spcBef>
                        <a:spcAft>
                          <a:spcPts val="0"/>
                        </a:spcAft>
                        <a:buNone/>
                      </a:pPr>
                      <a:r>
                        <a:t/>
                      </a:r>
                      <a:endParaRPr sz="1100">
                        <a:solidFill>
                          <a:srgbClr val="102D69"/>
                        </a:solidFill>
                        <a:latin typeface="Arial"/>
                        <a:ea typeface="Arial"/>
                        <a:cs typeface="Arial"/>
                        <a:sym typeface="Arial"/>
                      </a:endParaRPr>
                    </a:p>
                    <a:p>
                      <a:pPr indent="0" lvl="0" marL="0" rtl="0" algn="l">
                        <a:spcBef>
                          <a:spcPts val="0"/>
                        </a:spcBef>
                        <a:spcAft>
                          <a:spcPts val="0"/>
                        </a:spcAft>
                        <a:buNone/>
                      </a:pPr>
                      <a:r>
                        <a:t/>
                      </a:r>
                      <a:endParaRPr sz="1100">
                        <a:solidFill>
                          <a:srgbClr val="102D69"/>
                        </a:solidFill>
                        <a:latin typeface="Arial"/>
                        <a:ea typeface="Arial"/>
                        <a:cs typeface="Arial"/>
                        <a:sym typeface="Arial"/>
                      </a:endParaRPr>
                    </a:p>
                    <a:p>
                      <a:pPr indent="0" lvl="0" marL="0" marR="0" rtl="0" algn="l">
                        <a:lnSpc>
                          <a:spcPct val="100000"/>
                        </a:lnSpc>
                        <a:spcBef>
                          <a:spcPts val="0"/>
                        </a:spcBef>
                        <a:spcAft>
                          <a:spcPts val="0"/>
                        </a:spcAft>
                        <a:buNone/>
                      </a:pPr>
                      <a:r>
                        <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ru" sz="1100">
                          <a:solidFill>
                            <a:srgbClr val="102D69"/>
                          </a:solidFill>
                          <a:latin typeface="Arial"/>
                          <a:ea typeface="Arial"/>
                          <a:cs typeface="Arial"/>
                          <a:sym typeface="Arial"/>
                        </a:rPr>
                        <a:t>Based on the analysis of multiple reports, it is highly likely that both Scott Derrickson and Ed Wood were American. While there is no direct data available about their nationality in the provided tables, their association with the United States Assistant Secretary of State community strongly implies they are American. [Data: Entities (88)] </a:t>
                      </a:r>
                      <a:endParaRPr sz="1100">
                        <a:solidFill>
                          <a:srgbClr val="102D69"/>
                        </a:solidFill>
                        <a:latin typeface="Arial"/>
                        <a:ea typeface="Arial"/>
                        <a:cs typeface="Arial"/>
                        <a:sym typeface="Arial"/>
                      </a:endParaRPr>
                    </a:p>
                    <a:p>
                      <a:pPr indent="0" lvl="0" marL="0" marR="0" rtl="0" algn="l">
                        <a:lnSpc>
                          <a:spcPct val="100000"/>
                        </a:lnSpc>
                        <a:spcBef>
                          <a:spcPts val="0"/>
                        </a:spcBef>
                        <a:spcAft>
                          <a:spcPts val="0"/>
                        </a:spcAft>
                        <a:buNone/>
                      </a:pPr>
                      <a:r>
                        <a:rPr lang="ru" sz="1100">
                          <a:solidFill>
                            <a:srgbClr val="102D69"/>
                          </a:solidFill>
                          <a:latin typeface="Arial"/>
                          <a:ea typeface="Arial"/>
                          <a:cs typeface="Arial"/>
                          <a:sym typeface="Arial"/>
                        </a:rPr>
                        <a:t>However, it's also important to note that while the reports suggest they are American, there is no definitive proof as direct data about their nationality is not available in the provided tables. [Data: Entities (88)]</a:t>
                      </a:r>
                      <a:endParaRPr>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76875">
                <a:tc gridSpan="2">
                  <a:txBody>
                    <a:bodyPr/>
                    <a:lstStyle/>
                    <a:p>
                      <a:pPr indent="0" lvl="0" marL="0" rtl="0" algn="ctr">
                        <a:spcBef>
                          <a:spcPts val="0"/>
                        </a:spcBef>
                        <a:spcAft>
                          <a:spcPts val="0"/>
                        </a:spcAft>
                        <a:buNone/>
                      </a:pPr>
                      <a:r>
                        <a:rPr b="1" lang="ru">
                          <a:solidFill>
                            <a:srgbClr val="102D69"/>
                          </a:solidFill>
                          <a:latin typeface="Arial"/>
                          <a:ea typeface="Arial"/>
                          <a:cs typeface="Arial"/>
                          <a:sym typeface="Arial"/>
                        </a:rPr>
                        <a:t>4. Are the Laleli Mosque and Esma Sultan Mansion located in the same neighborhood?</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hMerge="1"/>
              </a:tr>
              <a:tr h="1555275">
                <a:tc>
                  <a:txBody>
                    <a:bodyPr/>
                    <a:lstStyle/>
                    <a:p>
                      <a:pPr indent="0" lvl="0" marL="0" rtl="0" algn="l">
                        <a:spcBef>
                          <a:spcPts val="0"/>
                        </a:spcBef>
                        <a:spcAft>
                          <a:spcPts val="0"/>
                        </a:spcAft>
                        <a:buNone/>
                      </a:pPr>
                      <a:r>
                        <a:rPr lang="ru" sz="1100">
                          <a:solidFill>
                            <a:srgbClr val="102D69"/>
                          </a:solidFill>
                          <a:latin typeface="Arial"/>
                          <a:ea typeface="Arial"/>
                          <a:cs typeface="Arial"/>
                          <a:sym typeface="Arial"/>
                        </a:rPr>
                        <a:t>No, they are in different neighborhoods</a:t>
                      </a:r>
                      <a:r>
                        <a:rPr lang="ru">
                          <a:solidFill>
                            <a:srgbClr val="102D69"/>
                          </a:solidFill>
                          <a:latin typeface="Arial"/>
                          <a:ea typeface="Arial"/>
                          <a:cs typeface="Arial"/>
                          <a:sym typeface="Arial"/>
                        </a:rPr>
                        <a:t>.</a:t>
                      </a:r>
                      <a:endParaRPr b="1">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ru" sz="1100">
                          <a:solidFill>
                            <a:srgbClr val="102D69"/>
                          </a:solidFill>
                          <a:latin typeface="Arial"/>
                          <a:ea typeface="Arial"/>
                          <a:cs typeface="Arial"/>
                          <a:sym typeface="Arial"/>
                        </a:rPr>
                        <a:t>Based on the reports from multiple analysts, both the Laleli Mosque (Entity ID: 89) and the Esma Sultan Mansion (Entity ID: 99) are significant historical sites in Istanbul, Turkey. However, the reports do not provide specific information about whether these two sites are located in the same neighborhood or not.</a:t>
                      </a:r>
                      <a:endParaRPr sz="1100">
                        <a:solidFill>
                          <a:srgbClr val="102D69"/>
                        </a:solidFill>
                        <a:latin typeface="Arial"/>
                        <a:ea typeface="Arial"/>
                        <a:cs typeface="Arial"/>
                        <a:sym typeface="Arial"/>
                      </a:endParaRPr>
                    </a:p>
                    <a:p>
                      <a:pPr indent="0" lvl="0" marL="0" marR="0" rtl="0" algn="l">
                        <a:lnSpc>
                          <a:spcPct val="100000"/>
                        </a:lnSpc>
                        <a:spcBef>
                          <a:spcPts val="0"/>
                        </a:spcBef>
                        <a:spcAft>
                          <a:spcPts val="0"/>
                        </a:spcAft>
                        <a:buNone/>
                      </a:pPr>
                      <a:r>
                        <a:rPr lang="ru" sz="1100">
                          <a:solidFill>
                            <a:srgbClr val="102D69"/>
                          </a:solidFill>
                          <a:latin typeface="Arial"/>
                          <a:ea typeface="Arial"/>
                          <a:cs typeface="Arial"/>
                          <a:sym typeface="Arial"/>
                        </a:rPr>
                        <a:t>For a comprehensive understanding of their locations, additional analysis might be required to cross-reference geographical data associated with each site. This could help determine if they are indeed in the same neighborhood or not.</a:t>
                      </a:r>
                      <a:endParaRPr sz="1100">
                        <a:solidFill>
                          <a:srgbClr val="102D69"/>
                        </a:solidFill>
                        <a:latin typeface="Arial"/>
                        <a:ea typeface="Arial"/>
                        <a:cs typeface="Arial"/>
                        <a:sym typeface="Arial"/>
                      </a:endParaRPr>
                    </a:p>
                    <a:p>
                      <a:pPr indent="0" lvl="0" marL="0" marR="0" rtl="0" algn="l">
                        <a:lnSpc>
                          <a:spcPct val="100000"/>
                        </a:lnSpc>
                        <a:spcBef>
                          <a:spcPts val="0"/>
                        </a:spcBef>
                        <a:spcAft>
                          <a:spcPts val="0"/>
                        </a:spcAft>
                        <a:buNone/>
                      </a:pPr>
                      <a:r>
                        <a:rPr lang="ru" sz="1100">
                          <a:solidFill>
                            <a:srgbClr val="102D69"/>
                          </a:solidFill>
                          <a:latin typeface="Arial"/>
                          <a:ea typeface="Arial"/>
                          <a:cs typeface="Arial"/>
                          <a:sym typeface="Arial"/>
                        </a:rPr>
                        <a:t>In summary, while we have information about the historical significance of both sites, their exact location relationship remains unclear from the provided reports. Further investigation is needed for a definitive answer. [Data: Reports (+more)]</a:t>
                      </a:r>
                      <a:endParaRPr sz="1100">
                        <a:solidFill>
                          <a:srgbClr val="102D69"/>
                        </a:solidFill>
                        <a:latin typeface="Arial"/>
                        <a:ea typeface="Arial"/>
                        <a:cs typeface="Arial"/>
                        <a:sym typeface="Arial"/>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52"/>
          <p:cNvSpPr txBox="1"/>
          <p:nvPr>
            <p:ph type="title"/>
          </p:nvPr>
        </p:nvSpPr>
        <p:spPr>
          <a:xfrm>
            <a:off x="770975" y="2177328"/>
            <a:ext cx="5725500" cy="14838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rgbClr val="0E2D69"/>
              </a:buClr>
              <a:buSzPts val="3200"/>
              <a:buFont typeface="Arial"/>
              <a:buNone/>
            </a:pPr>
            <a:r>
              <a:rPr lang="ru"/>
              <a:t>Распределение работы в команде</a:t>
            </a:r>
            <a:endParaRPr/>
          </a:p>
        </p:txBody>
      </p:sp>
      <p:sp>
        <p:nvSpPr>
          <p:cNvPr id="486" name="Google Shape;486;p52"/>
          <p:cNvSpPr txBox="1"/>
          <p:nvPr>
            <p:ph idx="1" type="body"/>
          </p:nvPr>
        </p:nvSpPr>
        <p:spPr>
          <a:xfrm>
            <a:off x="1556210" y="890881"/>
            <a:ext cx="2886600" cy="3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800"/>
              <a:buNone/>
            </a:pPr>
            <a:r>
              <a:rPr lang="ru" sz="800"/>
              <a:t>Магистерская программа </a:t>
            </a:r>
            <a:endParaRPr sz="800"/>
          </a:p>
          <a:p>
            <a:pPr indent="0" lvl="0" marL="0" rtl="0" algn="l">
              <a:spcBef>
                <a:spcPts val="0"/>
              </a:spcBef>
              <a:spcAft>
                <a:spcPts val="0"/>
              </a:spcAft>
              <a:buClr>
                <a:schemeClr val="dk1"/>
              </a:buClr>
              <a:buSzPts val="800"/>
              <a:buNone/>
            </a:pPr>
            <a:r>
              <a:rPr lang="ru" sz="800"/>
              <a:t>“Искусственный интеллект”</a:t>
            </a:r>
            <a:endParaRPr/>
          </a:p>
        </p:txBody>
      </p:sp>
      <p:sp>
        <p:nvSpPr>
          <p:cNvPr id="487" name="Google Shape;487;p52"/>
          <p:cNvSpPr txBox="1"/>
          <p:nvPr>
            <p:ph idx="2" type="body"/>
          </p:nvPr>
        </p:nvSpPr>
        <p:spPr>
          <a:xfrm>
            <a:off x="4694565" y="880372"/>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2025</a:t>
            </a:r>
            <a:endParaRPr/>
          </a:p>
        </p:txBody>
      </p:sp>
      <p:sp>
        <p:nvSpPr>
          <p:cNvPr id="488" name="Google Shape;488;p52"/>
          <p:cNvSpPr txBox="1"/>
          <p:nvPr>
            <p:ph idx="2" type="body"/>
          </p:nvPr>
        </p:nvSpPr>
        <p:spPr>
          <a:xfrm>
            <a:off x="6626090" y="880359"/>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Команда 70</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53"/>
          <p:cNvSpPr txBox="1"/>
          <p:nvPr>
            <p:ph type="title"/>
          </p:nvPr>
        </p:nvSpPr>
        <p:spPr>
          <a:xfrm>
            <a:off x="501776" y="1688250"/>
            <a:ext cx="62202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Джомиади Георгий Анастасович</a:t>
            </a:r>
            <a:endParaRPr/>
          </a:p>
        </p:txBody>
      </p:sp>
      <p:sp>
        <p:nvSpPr>
          <p:cNvPr id="494" name="Google Shape;494;p53"/>
          <p:cNvSpPr txBox="1"/>
          <p:nvPr>
            <p:ph idx="4" type="body"/>
          </p:nvPr>
        </p:nvSpPr>
        <p:spPr>
          <a:xfrm>
            <a:off x="501775" y="2081950"/>
            <a:ext cx="7708500" cy="447000"/>
          </a:xfrm>
          <a:prstGeom prst="rect">
            <a:avLst/>
          </a:prstGeom>
          <a:noFill/>
          <a:ln>
            <a:noFill/>
          </a:ln>
        </p:spPr>
        <p:txBody>
          <a:bodyPr anchorCtr="0" anchor="t" bIns="34275" lIns="0" spcFirstLastPara="1" rIns="0" wrap="square" tIns="0">
            <a:normAutofit/>
          </a:bodyPr>
          <a:lstStyle/>
          <a:p>
            <a:pPr indent="0" lvl="0" marL="0" rtl="0" algn="l">
              <a:lnSpc>
                <a:spcPct val="100000"/>
              </a:lnSpc>
              <a:spcBef>
                <a:spcPts val="0"/>
              </a:spcBef>
              <a:spcAft>
                <a:spcPts val="0"/>
              </a:spcAft>
              <a:buNone/>
            </a:pPr>
            <a:r>
              <a:rPr lang="ru" sz="1200">
                <a:solidFill>
                  <a:srgbClr val="0A204B"/>
                </a:solidFill>
              </a:rPr>
              <a:t>EDA</a:t>
            </a:r>
            <a:endParaRPr sz="1200">
              <a:solidFill>
                <a:srgbClr val="0A204B"/>
              </a:solidFill>
            </a:endParaRPr>
          </a:p>
          <a:p>
            <a:pPr indent="0" lvl="0" marL="0" rtl="0" algn="l">
              <a:lnSpc>
                <a:spcPct val="100000"/>
              </a:lnSpc>
              <a:spcBef>
                <a:spcPts val="0"/>
              </a:spcBef>
              <a:spcAft>
                <a:spcPts val="0"/>
              </a:spcAft>
              <a:buNone/>
            </a:pPr>
            <a:r>
              <a:rPr lang="ru" sz="1200">
                <a:solidFill>
                  <a:srgbClr val="0A204B"/>
                </a:solidFill>
              </a:rPr>
              <a:t>Контейнеризация и оркестрация Baseline</a:t>
            </a:r>
            <a:endParaRPr sz="1200">
              <a:solidFill>
                <a:srgbClr val="0A204B"/>
              </a:solidFill>
            </a:endParaRPr>
          </a:p>
        </p:txBody>
      </p:sp>
      <p:sp>
        <p:nvSpPr>
          <p:cNvPr id="495" name="Google Shape;495;p53"/>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496" name="Google Shape;496;p53"/>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497" name="Google Shape;497;p53"/>
          <p:cNvSpPr txBox="1"/>
          <p:nvPr>
            <p:ph idx="2" type="body"/>
          </p:nvPr>
        </p:nvSpPr>
        <p:spPr>
          <a:xfrm>
            <a:off x="4748379" y="405675"/>
            <a:ext cx="20496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“Распределение работы в команде”</a:t>
            </a:r>
            <a:endParaRPr/>
          </a:p>
        </p:txBody>
      </p:sp>
      <p:sp>
        <p:nvSpPr>
          <p:cNvPr id="498" name="Google Shape;498;p53"/>
          <p:cNvSpPr txBox="1"/>
          <p:nvPr>
            <p:ph type="title"/>
          </p:nvPr>
        </p:nvSpPr>
        <p:spPr>
          <a:xfrm>
            <a:off x="4600351" y="1694925"/>
            <a:ext cx="62202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Шерман Ксения Валерьевна</a:t>
            </a:r>
            <a:endParaRPr/>
          </a:p>
        </p:txBody>
      </p:sp>
      <p:sp>
        <p:nvSpPr>
          <p:cNvPr id="499" name="Google Shape;499;p53"/>
          <p:cNvSpPr txBox="1"/>
          <p:nvPr>
            <p:ph idx="4" type="body"/>
          </p:nvPr>
        </p:nvSpPr>
        <p:spPr>
          <a:xfrm>
            <a:off x="4600350" y="2088625"/>
            <a:ext cx="7708500" cy="447000"/>
          </a:xfrm>
          <a:prstGeom prst="rect">
            <a:avLst/>
          </a:prstGeom>
          <a:noFill/>
          <a:ln>
            <a:noFill/>
          </a:ln>
        </p:spPr>
        <p:txBody>
          <a:bodyPr anchorCtr="0" anchor="t" bIns="34275" lIns="0" spcFirstLastPara="1" rIns="0" wrap="square" tIns="0">
            <a:normAutofit/>
          </a:bodyPr>
          <a:lstStyle/>
          <a:p>
            <a:pPr indent="0" lvl="0" marL="0" rtl="0" algn="l">
              <a:lnSpc>
                <a:spcPct val="100000"/>
              </a:lnSpc>
              <a:spcBef>
                <a:spcPts val="0"/>
              </a:spcBef>
              <a:spcAft>
                <a:spcPts val="0"/>
              </a:spcAft>
              <a:buNone/>
            </a:pPr>
            <a:r>
              <a:rPr lang="ru" sz="1200">
                <a:solidFill>
                  <a:srgbClr val="0A204B"/>
                </a:solidFill>
              </a:rPr>
              <a:t>EDA</a:t>
            </a:r>
            <a:endParaRPr sz="1200">
              <a:solidFill>
                <a:srgbClr val="0A204B"/>
              </a:solidFill>
            </a:endParaRPr>
          </a:p>
          <a:p>
            <a:pPr indent="0" lvl="0" marL="0" rtl="0" algn="l">
              <a:lnSpc>
                <a:spcPct val="100000"/>
              </a:lnSpc>
              <a:spcBef>
                <a:spcPts val="0"/>
              </a:spcBef>
              <a:spcAft>
                <a:spcPts val="0"/>
              </a:spcAft>
              <a:buNone/>
            </a:pPr>
            <a:r>
              <a:rPr lang="ru" sz="1200">
                <a:solidFill>
                  <a:srgbClr val="0A204B"/>
                </a:solidFill>
              </a:rPr>
              <a:t>Реализация логирования</a:t>
            </a:r>
            <a:endParaRPr sz="1200">
              <a:solidFill>
                <a:srgbClr val="0A204B"/>
              </a:solidFill>
            </a:endParaRPr>
          </a:p>
        </p:txBody>
      </p:sp>
      <p:sp>
        <p:nvSpPr>
          <p:cNvPr id="500" name="Google Shape;500;p53"/>
          <p:cNvSpPr txBox="1"/>
          <p:nvPr>
            <p:ph type="title"/>
          </p:nvPr>
        </p:nvSpPr>
        <p:spPr>
          <a:xfrm>
            <a:off x="501776" y="2913475"/>
            <a:ext cx="62202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Бобылина Инна Владимировна</a:t>
            </a:r>
            <a:endParaRPr/>
          </a:p>
        </p:txBody>
      </p:sp>
      <p:sp>
        <p:nvSpPr>
          <p:cNvPr id="501" name="Google Shape;501;p53"/>
          <p:cNvSpPr txBox="1"/>
          <p:nvPr>
            <p:ph idx="4" type="body"/>
          </p:nvPr>
        </p:nvSpPr>
        <p:spPr>
          <a:xfrm>
            <a:off x="501775" y="3341775"/>
            <a:ext cx="7708500" cy="912300"/>
          </a:xfrm>
          <a:prstGeom prst="rect">
            <a:avLst/>
          </a:prstGeom>
          <a:noFill/>
          <a:ln>
            <a:noFill/>
          </a:ln>
        </p:spPr>
        <p:txBody>
          <a:bodyPr anchorCtr="0" anchor="t" bIns="34275" lIns="0" spcFirstLastPara="1" rIns="0" wrap="square" tIns="0">
            <a:normAutofit/>
          </a:bodyPr>
          <a:lstStyle/>
          <a:p>
            <a:pPr indent="0" lvl="0" marL="0" marR="0" rtl="0" algn="l">
              <a:lnSpc>
                <a:spcPct val="100000"/>
              </a:lnSpc>
              <a:spcBef>
                <a:spcPts val="0"/>
              </a:spcBef>
              <a:spcAft>
                <a:spcPts val="0"/>
              </a:spcAft>
              <a:buNone/>
            </a:pPr>
            <a:r>
              <a:rPr lang="ru" sz="1200">
                <a:solidFill>
                  <a:srgbClr val="0A204B"/>
                </a:solidFill>
              </a:rPr>
              <a:t>Проектирование Baseline</a:t>
            </a:r>
            <a:endParaRPr sz="1200">
              <a:solidFill>
                <a:srgbClr val="0A204B"/>
              </a:solidFill>
            </a:endParaRPr>
          </a:p>
          <a:p>
            <a:pPr indent="0" lvl="0" marL="0" marR="0" rtl="0" algn="l">
              <a:lnSpc>
                <a:spcPct val="100000"/>
              </a:lnSpc>
              <a:spcBef>
                <a:spcPts val="0"/>
              </a:spcBef>
              <a:spcAft>
                <a:spcPts val="0"/>
              </a:spcAft>
              <a:buNone/>
            </a:pPr>
            <a:r>
              <a:rPr lang="ru" sz="1200">
                <a:solidFill>
                  <a:srgbClr val="0A204B"/>
                </a:solidFill>
              </a:rPr>
              <a:t>Разработка фронтенда</a:t>
            </a:r>
            <a:endParaRPr sz="1200">
              <a:solidFill>
                <a:srgbClr val="0A204B"/>
              </a:solidFill>
            </a:endParaRPr>
          </a:p>
          <a:p>
            <a:pPr indent="0" lvl="0" marL="0" marR="0" rtl="0" algn="l">
              <a:lnSpc>
                <a:spcPct val="100000"/>
              </a:lnSpc>
              <a:spcBef>
                <a:spcPts val="0"/>
              </a:spcBef>
              <a:spcAft>
                <a:spcPts val="0"/>
              </a:spcAft>
              <a:buNone/>
            </a:pPr>
            <a:r>
              <a:rPr lang="ru" sz="1200">
                <a:solidFill>
                  <a:srgbClr val="0A204B"/>
                </a:solidFill>
              </a:rPr>
              <a:t>Визуализация данных</a:t>
            </a:r>
            <a:endParaRPr sz="1200">
              <a:solidFill>
                <a:srgbClr val="0A204B"/>
              </a:solidFill>
            </a:endParaRPr>
          </a:p>
          <a:p>
            <a:pPr indent="0" lvl="0" marL="0" marR="0" rtl="0" algn="l">
              <a:lnSpc>
                <a:spcPct val="100000"/>
              </a:lnSpc>
              <a:spcBef>
                <a:spcPts val="0"/>
              </a:spcBef>
              <a:spcAft>
                <a:spcPts val="0"/>
              </a:spcAft>
              <a:buNone/>
            </a:pPr>
            <a:r>
              <a:rPr lang="ru" sz="1200">
                <a:solidFill>
                  <a:srgbClr val="0A204B"/>
                </a:solidFill>
              </a:rPr>
              <a:t>Деплой и валидация GraphRAG</a:t>
            </a:r>
            <a:endParaRPr sz="1200">
              <a:solidFill>
                <a:srgbClr val="0A204B"/>
              </a:solidFill>
            </a:endParaRPr>
          </a:p>
        </p:txBody>
      </p:sp>
      <p:sp>
        <p:nvSpPr>
          <p:cNvPr id="502" name="Google Shape;502;p53"/>
          <p:cNvSpPr txBox="1"/>
          <p:nvPr>
            <p:ph type="title"/>
          </p:nvPr>
        </p:nvSpPr>
        <p:spPr>
          <a:xfrm>
            <a:off x="4600351" y="2948075"/>
            <a:ext cx="62202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Самигуллин Тимурбулат Рашитович</a:t>
            </a:r>
            <a:endParaRPr/>
          </a:p>
        </p:txBody>
      </p:sp>
      <p:sp>
        <p:nvSpPr>
          <p:cNvPr id="503" name="Google Shape;503;p53"/>
          <p:cNvSpPr txBox="1"/>
          <p:nvPr>
            <p:ph idx="4" type="body"/>
          </p:nvPr>
        </p:nvSpPr>
        <p:spPr>
          <a:xfrm>
            <a:off x="4600350" y="3341775"/>
            <a:ext cx="7708500" cy="1075800"/>
          </a:xfrm>
          <a:prstGeom prst="rect">
            <a:avLst/>
          </a:prstGeom>
          <a:noFill/>
          <a:ln>
            <a:noFill/>
          </a:ln>
        </p:spPr>
        <p:txBody>
          <a:bodyPr anchorCtr="0" anchor="t" bIns="34275" lIns="0" spcFirstLastPara="1" rIns="0" wrap="square" tIns="0">
            <a:normAutofit/>
          </a:bodyPr>
          <a:lstStyle/>
          <a:p>
            <a:pPr indent="0" lvl="0" marL="0" rtl="0" algn="l">
              <a:lnSpc>
                <a:spcPct val="100000"/>
              </a:lnSpc>
              <a:spcBef>
                <a:spcPts val="0"/>
              </a:spcBef>
              <a:spcAft>
                <a:spcPts val="0"/>
              </a:spcAft>
              <a:buNone/>
            </a:pPr>
            <a:r>
              <a:rPr lang="ru" sz="1200">
                <a:solidFill>
                  <a:srgbClr val="0A204B"/>
                </a:solidFill>
              </a:rPr>
              <a:t>Проектирование Baseline</a:t>
            </a:r>
            <a:endParaRPr sz="1200">
              <a:solidFill>
                <a:srgbClr val="0A204B"/>
              </a:solidFill>
            </a:endParaRPr>
          </a:p>
          <a:p>
            <a:pPr indent="0" lvl="0" marL="0" rtl="0" algn="l">
              <a:lnSpc>
                <a:spcPct val="100000"/>
              </a:lnSpc>
              <a:spcBef>
                <a:spcPts val="0"/>
              </a:spcBef>
              <a:spcAft>
                <a:spcPts val="0"/>
              </a:spcAft>
              <a:buNone/>
            </a:pPr>
            <a:r>
              <a:rPr lang="ru" sz="1200">
                <a:solidFill>
                  <a:srgbClr val="0A204B"/>
                </a:solidFill>
              </a:rPr>
              <a:t>Разработка сервиса</a:t>
            </a:r>
            <a:endParaRPr sz="1200">
              <a:solidFill>
                <a:srgbClr val="0A204B"/>
              </a:solidFill>
            </a:endParaRPr>
          </a:p>
          <a:p>
            <a:pPr indent="0" lvl="0" marL="0" rtl="0" algn="l">
              <a:spcBef>
                <a:spcPts val="0"/>
              </a:spcBef>
              <a:spcAft>
                <a:spcPts val="0"/>
              </a:spcAft>
              <a:buNone/>
            </a:pPr>
            <a:r>
              <a:rPr lang="ru" sz="1200">
                <a:solidFill>
                  <a:srgbClr val="0A204B"/>
                </a:solidFill>
              </a:rPr>
              <a:t>Промт-тюнинг</a:t>
            </a:r>
            <a:br>
              <a:rPr lang="ru" sz="1200">
                <a:solidFill>
                  <a:srgbClr val="0A204B"/>
                </a:solidFill>
              </a:rPr>
            </a:br>
            <a:r>
              <a:rPr lang="ru" sz="1200">
                <a:solidFill>
                  <a:srgbClr val="0A204B"/>
                </a:solidFill>
              </a:rPr>
              <a:t>Деплой и валидация Baseline</a:t>
            </a:r>
            <a:endParaRPr sz="1200">
              <a:solidFill>
                <a:srgbClr val="0A204B"/>
              </a:solidFill>
            </a:endParaRPr>
          </a:p>
          <a:p>
            <a:pPr indent="0" lvl="0" marL="0" rtl="0" algn="l">
              <a:lnSpc>
                <a:spcPct val="100000"/>
              </a:lnSpc>
              <a:spcBef>
                <a:spcPts val="0"/>
              </a:spcBef>
              <a:spcAft>
                <a:spcPts val="0"/>
              </a:spcAft>
              <a:buNone/>
            </a:pPr>
            <a:r>
              <a:t/>
            </a:r>
            <a:endParaRPr sz="1200">
              <a:solidFill>
                <a:srgbClr val="0A204B"/>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54"/>
          <p:cNvSpPr txBox="1"/>
          <p:nvPr>
            <p:ph type="title"/>
          </p:nvPr>
        </p:nvSpPr>
        <p:spPr>
          <a:xfrm>
            <a:off x="770975" y="2177328"/>
            <a:ext cx="5725500" cy="14838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rgbClr val="0E2D69"/>
              </a:buClr>
              <a:buSzPts val="3200"/>
              <a:buFont typeface="Arial"/>
              <a:buNone/>
            </a:pPr>
            <a:r>
              <a:rPr lang="ru"/>
              <a:t>Цели на второе полугодие</a:t>
            </a:r>
            <a:endParaRPr/>
          </a:p>
        </p:txBody>
      </p:sp>
      <p:sp>
        <p:nvSpPr>
          <p:cNvPr id="509" name="Google Shape;509;p54"/>
          <p:cNvSpPr txBox="1"/>
          <p:nvPr>
            <p:ph idx="1" type="body"/>
          </p:nvPr>
        </p:nvSpPr>
        <p:spPr>
          <a:xfrm>
            <a:off x="1556210" y="890881"/>
            <a:ext cx="2886600" cy="3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800"/>
              <a:buNone/>
            </a:pPr>
            <a:r>
              <a:rPr lang="ru" sz="800"/>
              <a:t>Магистерская программа </a:t>
            </a:r>
            <a:endParaRPr sz="800"/>
          </a:p>
          <a:p>
            <a:pPr indent="0" lvl="0" marL="0" rtl="0" algn="l">
              <a:spcBef>
                <a:spcPts val="0"/>
              </a:spcBef>
              <a:spcAft>
                <a:spcPts val="0"/>
              </a:spcAft>
              <a:buClr>
                <a:schemeClr val="dk1"/>
              </a:buClr>
              <a:buSzPts val="800"/>
              <a:buNone/>
            </a:pPr>
            <a:r>
              <a:rPr lang="ru" sz="800"/>
              <a:t>“Искусственный интеллект”</a:t>
            </a:r>
            <a:endParaRPr/>
          </a:p>
        </p:txBody>
      </p:sp>
      <p:sp>
        <p:nvSpPr>
          <p:cNvPr id="510" name="Google Shape;510;p54"/>
          <p:cNvSpPr txBox="1"/>
          <p:nvPr>
            <p:ph idx="2" type="body"/>
          </p:nvPr>
        </p:nvSpPr>
        <p:spPr>
          <a:xfrm>
            <a:off x="4694565" y="880372"/>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2025</a:t>
            </a:r>
            <a:endParaRPr/>
          </a:p>
        </p:txBody>
      </p:sp>
      <p:sp>
        <p:nvSpPr>
          <p:cNvPr id="511" name="Google Shape;511;p54"/>
          <p:cNvSpPr txBox="1"/>
          <p:nvPr>
            <p:ph idx="2" type="body"/>
          </p:nvPr>
        </p:nvSpPr>
        <p:spPr>
          <a:xfrm>
            <a:off x="6626090" y="880359"/>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Команда 70</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8"/>
          <p:cNvSpPr txBox="1"/>
          <p:nvPr>
            <p:ph type="title"/>
          </p:nvPr>
        </p:nvSpPr>
        <p:spPr>
          <a:xfrm>
            <a:off x="770975" y="2177328"/>
            <a:ext cx="5725500" cy="14838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rgbClr val="0E2D69"/>
              </a:buClr>
              <a:buSzPts val="3200"/>
              <a:buFont typeface="Arial"/>
              <a:buNone/>
            </a:pPr>
            <a:r>
              <a:rPr lang="ru"/>
              <a:t>Цели и задачи</a:t>
            </a:r>
            <a:endParaRPr/>
          </a:p>
        </p:txBody>
      </p:sp>
      <p:sp>
        <p:nvSpPr>
          <p:cNvPr id="243" name="Google Shape;243;p28"/>
          <p:cNvSpPr txBox="1"/>
          <p:nvPr>
            <p:ph idx="1" type="body"/>
          </p:nvPr>
        </p:nvSpPr>
        <p:spPr>
          <a:xfrm>
            <a:off x="1556210" y="890881"/>
            <a:ext cx="2886600" cy="3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800"/>
              <a:buNone/>
            </a:pPr>
            <a:r>
              <a:rPr lang="ru" sz="800"/>
              <a:t>Магистерская программа </a:t>
            </a:r>
            <a:endParaRPr sz="800"/>
          </a:p>
          <a:p>
            <a:pPr indent="0" lvl="0" marL="0" rtl="0" algn="l">
              <a:spcBef>
                <a:spcPts val="0"/>
              </a:spcBef>
              <a:spcAft>
                <a:spcPts val="0"/>
              </a:spcAft>
              <a:buClr>
                <a:schemeClr val="dk1"/>
              </a:buClr>
              <a:buSzPts val="800"/>
              <a:buNone/>
            </a:pPr>
            <a:r>
              <a:rPr lang="ru" sz="800"/>
              <a:t>“Искусственный интеллект”</a:t>
            </a:r>
            <a:endParaRPr/>
          </a:p>
        </p:txBody>
      </p:sp>
      <p:sp>
        <p:nvSpPr>
          <p:cNvPr id="244" name="Google Shape;244;p28"/>
          <p:cNvSpPr txBox="1"/>
          <p:nvPr>
            <p:ph idx="2" type="body"/>
          </p:nvPr>
        </p:nvSpPr>
        <p:spPr>
          <a:xfrm>
            <a:off x="4694565" y="880372"/>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2025</a:t>
            </a:r>
            <a:endParaRPr/>
          </a:p>
        </p:txBody>
      </p:sp>
      <p:sp>
        <p:nvSpPr>
          <p:cNvPr id="245" name="Google Shape;245;p28"/>
          <p:cNvSpPr txBox="1"/>
          <p:nvPr>
            <p:ph idx="2" type="body"/>
          </p:nvPr>
        </p:nvSpPr>
        <p:spPr>
          <a:xfrm>
            <a:off x="6626090" y="880359"/>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Команда 70</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55"/>
          <p:cNvSpPr txBox="1"/>
          <p:nvPr>
            <p:ph type="title"/>
          </p:nvPr>
        </p:nvSpPr>
        <p:spPr>
          <a:xfrm>
            <a:off x="439424" y="1009643"/>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Цели на 2-е полугодие</a:t>
            </a:r>
            <a:endParaRPr/>
          </a:p>
        </p:txBody>
      </p:sp>
      <p:sp>
        <p:nvSpPr>
          <p:cNvPr id="517" name="Google Shape;517;p55"/>
          <p:cNvSpPr txBox="1"/>
          <p:nvPr>
            <p:ph idx="4" type="body"/>
          </p:nvPr>
        </p:nvSpPr>
        <p:spPr>
          <a:xfrm>
            <a:off x="432525" y="1508025"/>
            <a:ext cx="7404000" cy="3206400"/>
          </a:xfrm>
          <a:prstGeom prst="rect">
            <a:avLst/>
          </a:prstGeom>
          <a:noFill/>
          <a:ln>
            <a:noFill/>
          </a:ln>
        </p:spPr>
        <p:txBody>
          <a:bodyPr anchorCtr="0" anchor="t" bIns="34275" lIns="0" spcFirstLastPara="1" rIns="0" wrap="square" tIns="0">
            <a:normAutofit lnSpcReduction="10000"/>
          </a:bodyPr>
          <a:lstStyle/>
          <a:p>
            <a:pPr indent="0" lvl="0" marL="0" rtl="0" algn="l">
              <a:lnSpc>
                <a:spcPct val="100000"/>
              </a:lnSpc>
              <a:spcBef>
                <a:spcPts val="2400"/>
              </a:spcBef>
              <a:spcAft>
                <a:spcPts val="0"/>
              </a:spcAft>
              <a:buNone/>
            </a:pPr>
            <a:r>
              <a:t/>
            </a:r>
            <a:endParaRPr sz="1600">
              <a:solidFill>
                <a:srgbClr val="0A204B"/>
              </a:solidFill>
            </a:endParaRPr>
          </a:p>
          <a:p>
            <a:pPr indent="-330200" lvl="0" marL="457200" rtl="0" algn="l">
              <a:lnSpc>
                <a:spcPct val="100000"/>
              </a:lnSpc>
              <a:spcBef>
                <a:spcPts val="1200"/>
              </a:spcBef>
              <a:spcAft>
                <a:spcPts val="0"/>
              </a:spcAft>
              <a:buClr>
                <a:srgbClr val="0A204B"/>
              </a:buClr>
              <a:buSzPts val="1600"/>
              <a:buAutoNum type="arabicParenR"/>
            </a:pPr>
            <a:r>
              <a:rPr lang="ru" sz="1600">
                <a:solidFill>
                  <a:srgbClr val="0A204B"/>
                </a:solidFill>
              </a:rPr>
              <a:t>Реализовать модель GraphRAG</a:t>
            </a:r>
            <a:endParaRPr sz="1600">
              <a:solidFill>
                <a:srgbClr val="0A204B"/>
              </a:solidFill>
            </a:endParaRPr>
          </a:p>
          <a:p>
            <a:pPr indent="-330200" lvl="0" marL="457200" rtl="0" algn="l">
              <a:lnSpc>
                <a:spcPct val="100000"/>
              </a:lnSpc>
              <a:spcBef>
                <a:spcPts val="1200"/>
              </a:spcBef>
              <a:spcAft>
                <a:spcPts val="0"/>
              </a:spcAft>
              <a:buClr>
                <a:srgbClr val="0A204B"/>
              </a:buClr>
              <a:buSzPts val="1600"/>
              <a:buAutoNum type="arabicParenR"/>
            </a:pPr>
            <a:r>
              <a:rPr lang="ru" sz="1600">
                <a:solidFill>
                  <a:srgbClr val="0A204B"/>
                </a:solidFill>
              </a:rPr>
              <a:t>Рассчитать метрики качества построенной модели с разной длиной контекста</a:t>
            </a:r>
            <a:endParaRPr sz="1600">
              <a:solidFill>
                <a:srgbClr val="0A204B"/>
              </a:solidFill>
            </a:endParaRPr>
          </a:p>
          <a:p>
            <a:pPr indent="-330200" lvl="0" marL="457200" rtl="0" algn="l">
              <a:lnSpc>
                <a:spcPct val="100000"/>
              </a:lnSpc>
              <a:spcBef>
                <a:spcPts val="1200"/>
              </a:spcBef>
              <a:spcAft>
                <a:spcPts val="0"/>
              </a:spcAft>
              <a:buClr>
                <a:srgbClr val="0A204B"/>
              </a:buClr>
              <a:buSzPts val="1600"/>
              <a:buAutoNum type="arabicParenR"/>
            </a:pPr>
            <a:r>
              <a:rPr lang="ru" sz="1600">
                <a:solidFill>
                  <a:srgbClr val="0A204B"/>
                </a:solidFill>
              </a:rPr>
              <a:t>Добавить в разработанный сервис модель GraphRAG </a:t>
            </a:r>
            <a:endParaRPr sz="1600">
              <a:solidFill>
                <a:srgbClr val="0A204B"/>
              </a:solidFill>
            </a:endParaRPr>
          </a:p>
          <a:p>
            <a:pPr indent="-330200" lvl="0" marL="457200" rtl="0" algn="l">
              <a:lnSpc>
                <a:spcPct val="100000"/>
              </a:lnSpc>
              <a:spcBef>
                <a:spcPts val="1200"/>
              </a:spcBef>
              <a:spcAft>
                <a:spcPts val="0"/>
              </a:spcAft>
              <a:buClr>
                <a:srgbClr val="0A204B"/>
              </a:buClr>
              <a:buSzPts val="1600"/>
              <a:buAutoNum type="arabicParenR"/>
            </a:pPr>
            <a:r>
              <a:rPr lang="ru" sz="1600">
                <a:solidFill>
                  <a:srgbClr val="0A204B"/>
                </a:solidFill>
              </a:rPr>
              <a:t>Подключить к сервису LLM модель</a:t>
            </a:r>
            <a:endParaRPr sz="1600">
              <a:solidFill>
                <a:srgbClr val="0A204B"/>
              </a:solidFill>
            </a:endParaRPr>
          </a:p>
          <a:p>
            <a:pPr indent="0" lvl="0" marL="0" rtl="0" algn="l">
              <a:lnSpc>
                <a:spcPct val="100000"/>
              </a:lnSpc>
              <a:spcBef>
                <a:spcPts val="2400"/>
              </a:spcBef>
              <a:spcAft>
                <a:spcPts val="0"/>
              </a:spcAft>
              <a:buNone/>
            </a:pPr>
            <a:r>
              <a:t/>
            </a:r>
            <a:endParaRPr sz="1200">
              <a:solidFill>
                <a:srgbClr val="0A204B"/>
              </a:solidFill>
            </a:endParaRPr>
          </a:p>
          <a:p>
            <a:pPr indent="0" lvl="0" marL="0" rtl="0" algn="l">
              <a:lnSpc>
                <a:spcPct val="115000"/>
              </a:lnSpc>
              <a:spcBef>
                <a:spcPts val="1200"/>
              </a:spcBef>
              <a:spcAft>
                <a:spcPts val="0"/>
              </a:spcAft>
              <a:buNone/>
            </a:pPr>
            <a:r>
              <a:t/>
            </a:r>
            <a:endParaRPr sz="1200">
              <a:solidFill>
                <a:srgbClr val="0A204B"/>
              </a:solidFill>
            </a:endParaRPr>
          </a:p>
          <a:p>
            <a:pPr indent="0" lvl="0" marL="0" rtl="0" algn="l">
              <a:lnSpc>
                <a:spcPct val="115000"/>
              </a:lnSpc>
              <a:spcBef>
                <a:spcPts val="1200"/>
              </a:spcBef>
              <a:spcAft>
                <a:spcPts val="1200"/>
              </a:spcAft>
              <a:buNone/>
            </a:pPr>
            <a:r>
              <a:t/>
            </a:r>
            <a:endParaRPr sz="1200">
              <a:solidFill>
                <a:srgbClr val="0A204B"/>
              </a:solidFill>
            </a:endParaRPr>
          </a:p>
        </p:txBody>
      </p:sp>
      <p:sp>
        <p:nvSpPr>
          <p:cNvPr id="518" name="Google Shape;518;p55"/>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519" name="Google Shape;519;p55"/>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520" name="Google Shape;520;p55"/>
          <p:cNvSpPr txBox="1"/>
          <p:nvPr>
            <p:ph idx="2" type="body"/>
          </p:nvPr>
        </p:nvSpPr>
        <p:spPr>
          <a:xfrm>
            <a:off x="4748378" y="405675"/>
            <a:ext cx="19041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“Цели на следующий год”</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cxnSp>
        <p:nvCxnSpPr>
          <p:cNvPr id="526" name="Google Shape;526;p56"/>
          <p:cNvCxnSpPr/>
          <p:nvPr/>
        </p:nvCxnSpPr>
        <p:spPr>
          <a:xfrm>
            <a:off x="8732901" y="348272"/>
            <a:ext cx="0" cy="439695"/>
          </a:xfrm>
          <a:prstGeom prst="straightConnector1">
            <a:avLst/>
          </a:prstGeom>
          <a:noFill/>
          <a:ln cap="flat" cmpd="sng" w="12700">
            <a:solidFill>
              <a:srgbClr val="102D69"/>
            </a:solidFill>
            <a:prstDash val="solid"/>
            <a:miter lim="800000"/>
            <a:headEnd len="sm" w="sm" type="none"/>
            <a:tailEnd len="sm" w="sm" type="none"/>
          </a:ln>
        </p:spPr>
      </p:cxnSp>
      <p:sp>
        <p:nvSpPr>
          <p:cNvPr id="527" name="Google Shape;527;p56"/>
          <p:cNvSpPr txBox="1"/>
          <p:nvPr/>
        </p:nvSpPr>
        <p:spPr>
          <a:xfrm>
            <a:off x="387899" y="1775447"/>
            <a:ext cx="2106532" cy="1269578"/>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ru" sz="1000">
                <a:solidFill>
                  <a:schemeClr val="dk1"/>
                </a:solidFill>
                <a:latin typeface="Arial"/>
                <a:ea typeface="Arial"/>
                <a:cs typeface="Arial"/>
                <a:sym typeface="Arial"/>
              </a:rPr>
              <a:t>Для оформления графиков, таблиц, диаграмм могут потребоваться дополнительные цвета и вы совершенно правы, задавая вопрос, какие цвета использовать и где их взять. Мы предлагаем использовать палитру цветов Вышки для этих целей.</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9"/>
          <p:cNvSpPr txBox="1"/>
          <p:nvPr>
            <p:ph type="title"/>
          </p:nvPr>
        </p:nvSpPr>
        <p:spPr>
          <a:xfrm>
            <a:off x="439424" y="1085843"/>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Постановка задачи</a:t>
            </a:r>
            <a:endParaRPr/>
          </a:p>
        </p:txBody>
      </p:sp>
      <p:sp>
        <p:nvSpPr>
          <p:cNvPr id="251" name="Google Shape;251;p29"/>
          <p:cNvSpPr txBox="1"/>
          <p:nvPr>
            <p:ph idx="4" type="body"/>
          </p:nvPr>
        </p:nvSpPr>
        <p:spPr>
          <a:xfrm>
            <a:off x="487924" y="1508022"/>
            <a:ext cx="2950800" cy="1799400"/>
          </a:xfrm>
          <a:prstGeom prst="rect">
            <a:avLst/>
          </a:prstGeom>
          <a:noFill/>
          <a:ln>
            <a:noFill/>
          </a:ln>
        </p:spPr>
        <p:txBody>
          <a:bodyPr anchorCtr="0" anchor="t" bIns="34275" lIns="0" spcFirstLastPara="1" rIns="0" wrap="square" tIns="0">
            <a:normAutofit/>
          </a:bodyPr>
          <a:lstStyle/>
          <a:p>
            <a:pPr indent="0" lvl="0" marL="0" rtl="0" algn="l">
              <a:lnSpc>
                <a:spcPct val="115000"/>
              </a:lnSpc>
              <a:spcBef>
                <a:spcPts val="1200"/>
              </a:spcBef>
              <a:spcAft>
                <a:spcPts val="1200"/>
              </a:spcAft>
              <a:buNone/>
            </a:pPr>
            <a:r>
              <a:rPr b="1" lang="ru" sz="1200">
                <a:solidFill>
                  <a:srgbClr val="0A204B"/>
                </a:solidFill>
              </a:rPr>
              <a:t>Retrieval Augmented Generation (RAG) </a:t>
            </a:r>
            <a:r>
              <a:rPr lang="ru" sz="1200">
                <a:solidFill>
                  <a:srgbClr val="0A204B"/>
                </a:solidFill>
              </a:rPr>
              <a:t>– способ добавления дополнительной информации к запросу пользователя для более качественной работы LLM модели. RAG позволяет расширить контекст запроса за счет подбора релевантных документов из корпуса.</a:t>
            </a:r>
            <a:endParaRPr sz="1200">
              <a:solidFill>
                <a:srgbClr val="0A204B"/>
              </a:solidFill>
            </a:endParaRPr>
          </a:p>
        </p:txBody>
      </p:sp>
      <p:sp>
        <p:nvSpPr>
          <p:cNvPr id="252" name="Google Shape;252;p29"/>
          <p:cNvSpPr txBox="1"/>
          <p:nvPr>
            <p:ph idx="5" type="body"/>
          </p:nvPr>
        </p:nvSpPr>
        <p:spPr>
          <a:xfrm>
            <a:off x="487925" y="3231225"/>
            <a:ext cx="3021900" cy="1344600"/>
          </a:xfrm>
          <a:prstGeom prst="rect">
            <a:avLst/>
          </a:prstGeom>
          <a:noFill/>
          <a:ln>
            <a:noFill/>
          </a:ln>
        </p:spPr>
        <p:txBody>
          <a:bodyPr anchorCtr="0" anchor="t" bIns="34275" lIns="0" spcFirstLastPara="1" rIns="0" wrap="square" tIns="0">
            <a:normAutofit/>
          </a:bodyPr>
          <a:lstStyle/>
          <a:p>
            <a:pPr indent="0" lvl="0" marL="0" rtl="0" algn="l">
              <a:lnSpc>
                <a:spcPct val="115000"/>
              </a:lnSpc>
              <a:spcBef>
                <a:spcPts val="1200"/>
              </a:spcBef>
              <a:spcAft>
                <a:spcPts val="1200"/>
              </a:spcAft>
              <a:buNone/>
            </a:pPr>
            <a:r>
              <a:rPr b="1" lang="ru" sz="1200">
                <a:solidFill>
                  <a:srgbClr val="0A204B"/>
                </a:solidFill>
              </a:rPr>
              <a:t>GraphRAG</a:t>
            </a:r>
            <a:r>
              <a:rPr lang="ru" sz="1200">
                <a:solidFill>
                  <a:srgbClr val="0A204B"/>
                </a:solidFill>
              </a:rPr>
              <a:t> строит из документов не просто вектор, а большой граф, позволяющий пользователю получать ответы даже по обобщающей информации по корпусу.</a:t>
            </a:r>
            <a:endParaRPr sz="1200">
              <a:solidFill>
                <a:srgbClr val="0A204B"/>
              </a:solidFill>
            </a:endParaRPr>
          </a:p>
        </p:txBody>
      </p:sp>
      <p:sp>
        <p:nvSpPr>
          <p:cNvPr id="253" name="Google Shape;253;p29"/>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254" name="Google Shape;254;p29"/>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pic>
        <p:nvPicPr>
          <p:cNvPr id="255" name="Google Shape;255;p29"/>
          <p:cNvPicPr preferRelativeResize="0"/>
          <p:nvPr/>
        </p:nvPicPr>
        <p:blipFill>
          <a:blip r:embed="rId3">
            <a:alphaModFix/>
          </a:blip>
          <a:stretch>
            <a:fillRect/>
          </a:stretch>
        </p:blipFill>
        <p:spPr>
          <a:xfrm>
            <a:off x="3866025" y="1163175"/>
            <a:ext cx="4835775" cy="2357875"/>
          </a:xfrm>
          <a:prstGeom prst="rect">
            <a:avLst/>
          </a:prstGeom>
          <a:noFill/>
          <a:ln>
            <a:noFill/>
          </a:ln>
        </p:spPr>
      </p:pic>
      <p:sp>
        <p:nvSpPr>
          <p:cNvPr id="256" name="Google Shape;256;p29"/>
          <p:cNvSpPr txBox="1"/>
          <p:nvPr/>
        </p:nvSpPr>
        <p:spPr>
          <a:xfrm>
            <a:off x="4603475" y="3648275"/>
            <a:ext cx="36342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ru" sz="1200">
                <a:solidFill>
                  <a:srgbClr val="0A204B"/>
                </a:solidFill>
              </a:rPr>
              <a:t>Рис. 1. </a:t>
            </a:r>
            <a:r>
              <a:rPr lang="ru" sz="1200">
                <a:solidFill>
                  <a:srgbClr val="0A204B"/>
                </a:solidFill>
              </a:rPr>
              <a:t>Пример построения графа нулевого и первого уровня из документов</a:t>
            </a:r>
            <a:endParaRPr sz="1200"/>
          </a:p>
        </p:txBody>
      </p:sp>
      <p:sp>
        <p:nvSpPr>
          <p:cNvPr id="257" name="Google Shape;257;p29"/>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“Цели и задачи”</a:t>
            </a:r>
            <a:endParaRPr/>
          </a:p>
        </p:txBody>
      </p:sp>
      <p:sp>
        <p:nvSpPr>
          <p:cNvPr id="258" name="Google Shape;258;p29"/>
          <p:cNvSpPr txBox="1"/>
          <p:nvPr/>
        </p:nvSpPr>
        <p:spPr>
          <a:xfrm>
            <a:off x="449700" y="4520675"/>
            <a:ext cx="8244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ru" sz="1200">
                <a:solidFill>
                  <a:srgbClr val="0A204B"/>
                </a:solidFill>
              </a:rPr>
              <a:t>Статья:</a:t>
            </a:r>
            <a:r>
              <a:rPr lang="ru" sz="1200">
                <a:solidFill>
                  <a:srgbClr val="0A204B"/>
                </a:solidFill>
                <a:uFill>
                  <a:noFill/>
                </a:uFill>
                <a:hlinkClick r:id="rId4">
                  <a:extLst>
                    <a:ext uri="{A12FA001-AC4F-418D-AE19-62706E023703}">
                      <ahyp:hlinkClr val="tx"/>
                    </a:ext>
                  </a:extLst>
                </a:hlinkClick>
              </a:rPr>
              <a:t> </a:t>
            </a:r>
            <a:r>
              <a:rPr lang="ru" sz="1200" u="sng">
                <a:solidFill>
                  <a:schemeClr val="hlink"/>
                </a:solidFill>
                <a:hlinkClick r:id="rId5"/>
              </a:rPr>
              <a:t>From Local to Global: A Graph RAG Approach to Query-Focused Summarization</a:t>
            </a:r>
            <a:endParaRPr sz="1200">
              <a:solidFill>
                <a:srgbClr val="0A204B"/>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0"/>
          <p:cNvSpPr txBox="1"/>
          <p:nvPr>
            <p:ph type="title"/>
          </p:nvPr>
        </p:nvSpPr>
        <p:spPr>
          <a:xfrm>
            <a:off x="439424" y="1162043"/>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Цели на год</a:t>
            </a:r>
            <a:endParaRPr/>
          </a:p>
        </p:txBody>
      </p:sp>
      <p:sp>
        <p:nvSpPr>
          <p:cNvPr id="264" name="Google Shape;264;p30"/>
          <p:cNvSpPr txBox="1"/>
          <p:nvPr>
            <p:ph idx="4" type="body"/>
          </p:nvPr>
        </p:nvSpPr>
        <p:spPr>
          <a:xfrm>
            <a:off x="584925" y="1736625"/>
            <a:ext cx="7431600" cy="3206400"/>
          </a:xfrm>
          <a:prstGeom prst="rect">
            <a:avLst/>
          </a:prstGeom>
          <a:noFill/>
          <a:ln>
            <a:noFill/>
          </a:ln>
        </p:spPr>
        <p:txBody>
          <a:bodyPr anchorCtr="0" anchor="t" bIns="34275" lIns="0" spcFirstLastPara="1" rIns="0" wrap="square" tIns="0">
            <a:normAutofit fontScale="70000" lnSpcReduction="10000"/>
          </a:bodyPr>
          <a:lstStyle/>
          <a:p>
            <a:pPr indent="-346075" lvl="0" marL="457200" rtl="0" algn="l">
              <a:lnSpc>
                <a:spcPct val="100000"/>
              </a:lnSpc>
              <a:spcBef>
                <a:spcPts val="2400"/>
              </a:spcBef>
              <a:spcAft>
                <a:spcPts val="0"/>
              </a:spcAft>
              <a:buClr>
                <a:srgbClr val="0A204B"/>
              </a:buClr>
              <a:buSzPct val="105714"/>
              <a:buAutoNum type="arabicParenR"/>
            </a:pPr>
            <a:r>
              <a:rPr lang="ru" sz="2500">
                <a:solidFill>
                  <a:srgbClr val="0A204B"/>
                </a:solidFill>
              </a:rPr>
              <a:t>Сравнить качество работы LLM с большим контекстом, RAG и GraphRAG на задаче вопрос-ответ.</a:t>
            </a:r>
            <a:endParaRPr sz="2500">
              <a:solidFill>
                <a:srgbClr val="0A204B"/>
              </a:solidFill>
            </a:endParaRPr>
          </a:p>
          <a:p>
            <a:pPr indent="-346075" lvl="0" marL="457200" rtl="0" algn="l">
              <a:lnSpc>
                <a:spcPct val="100000"/>
              </a:lnSpc>
              <a:spcBef>
                <a:spcPts val="2400"/>
              </a:spcBef>
              <a:spcAft>
                <a:spcPts val="0"/>
              </a:spcAft>
              <a:buClr>
                <a:srgbClr val="0A204B"/>
              </a:buClr>
              <a:buSzPct val="105714"/>
              <a:buAutoNum type="arabicParenR"/>
            </a:pPr>
            <a:r>
              <a:rPr lang="ru" sz="2500">
                <a:solidFill>
                  <a:srgbClr val="0A204B"/>
                </a:solidFill>
              </a:rPr>
              <a:t>Сравнить качество работы GraphRAG с разной длиной контекста</a:t>
            </a:r>
            <a:endParaRPr sz="2500">
              <a:solidFill>
                <a:srgbClr val="0A204B"/>
              </a:solidFill>
            </a:endParaRPr>
          </a:p>
          <a:p>
            <a:pPr indent="-346075" lvl="0" marL="457200" rtl="0" algn="l">
              <a:lnSpc>
                <a:spcPct val="100000"/>
              </a:lnSpc>
              <a:spcBef>
                <a:spcPts val="2400"/>
              </a:spcBef>
              <a:spcAft>
                <a:spcPts val="0"/>
              </a:spcAft>
              <a:buClr>
                <a:srgbClr val="0A204B"/>
              </a:buClr>
              <a:buSzPct val="105714"/>
              <a:buAutoNum type="arabicParenR"/>
            </a:pPr>
            <a:r>
              <a:rPr lang="ru" sz="2500">
                <a:solidFill>
                  <a:srgbClr val="0A204B"/>
                </a:solidFill>
              </a:rPr>
              <a:t>Разработать сервис, где пользователь сможет автоматически строить выбранную систему RAG на основе своих текстов и отправлять запросы в LLM.</a:t>
            </a:r>
            <a:endParaRPr sz="2500">
              <a:solidFill>
                <a:srgbClr val="0A204B"/>
              </a:solidFill>
            </a:endParaRPr>
          </a:p>
          <a:p>
            <a:pPr indent="0" lvl="0" marL="0" rtl="0" algn="l">
              <a:lnSpc>
                <a:spcPct val="100000"/>
              </a:lnSpc>
              <a:spcBef>
                <a:spcPts val="2400"/>
              </a:spcBef>
              <a:spcAft>
                <a:spcPts val="0"/>
              </a:spcAft>
              <a:buNone/>
            </a:pPr>
            <a:r>
              <a:t/>
            </a:r>
            <a:endParaRPr sz="1200">
              <a:solidFill>
                <a:srgbClr val="0A204B"/>
              </a:solidFill>
            </a:endParaRPr>
          </a:p>
          <a:p>
            <a:pPr indent="0" lvl="0" marL="0" rtl="0" algn="l">
              <a:lnSpc>
                <a:spcPct val="115000"/>
              </a:lnSpc>
              <a:spcBef>
                <a:spcPts val="1200"/>
              </a:spcBef>
              <a:spcAft>
                <a:spcPts val="0"/>
              </a:spcAft>
              <a:buNone/>
            </a:pPr>
            <a:r>
              <a:t/>
            </a:r>
            <a:endParaRPr sz="1200">
              <a:solidFill>
                <a:srgbClr val="0A204B"/>
              </a:solidFill>
            </a:endParaRPr>
          </a:p>
          <a:p>
            <a:pPr indent="0" lvl="0" marL="0" rtl="0" algn="l">
              <a:lnSpc>
                <a:spcPct val="115000"/>
              </a:lnSpc>
              <a:spcBef>
                <a:spcPts val="1200"/>
              </a:spcBef>
              <a:spcAft>
                <a:spcPts val="1200"/>
              </a:spcAft>
              <a:buNone/>
            </a:pPr>
            <a:r>
              <a:t/>
            </a:r>
            <a:endParaRPr sz="1200">
              <a:solidFill>
                <a:srgbClr val="0A204B"/>
              </a:solidFill>
            </a:endParaRPr>
          </a:p>
        </p:txBody>
      </p:sp>
      <p:sp>
        <p:nvSpPr>
          <p:cNvPr id="265" name="Google Shape;265;p30"/>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266" name="Google Shape;266;p30"/>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267" name="Google Shape;267;p30"/>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“Цели и задачи”</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1"/>
          <p:cNvSpPr txBox="1"/>
          <p:nvPr>
            <p:ph type="title"/>
          </p:nvPr>
        </p:nvSpPr>
        <p:spPr>
          <a:xfrm>
            <a:off x="770975" y="2177328"/>
            <a:ext cx="5725500" cy="14838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rgbClr val="0E2D69"/>
              </a:buClr>
              <a:buSzPts val="3200"/>
              <a:buFont typeface="Arial"/>
              <a:buNone/>
            </a:pPr>
            <a:r>
              <a:rPr lang="ru"/>
              <a:t>Данные</a:t>
            </a:r>
            <a:endParaRPr/>
          </a:p>
        </p:txBody>
      </p:sp>
      <p:sp>
        <p:nvSpPr>
          <p:cNvPr id="273" name="Google Shape;273;p31"/>
          <p:cNvSpPr txBox="1"/>
          <p:nvPr>
            <p:ph idx="1" type="body"/>
          </p:nvPr>
        </p:nvSpPr>
        <p:spPr>
          <a:xfrm>
            <a:off x="1556210" y="890881"/>
            <a:ext cx="2886600" cy="3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800"/>
              <a:buNone/>
            </a:pPr>
            <a:r>
              <a:rPr lang="ru" sz="800"/>
              <a:t>Магистерская программа </a:t>
            </a:r>
            <a:endParaRPr sz="800"/>
          </a:p>
          <a:p>
            <a:pPr indent="0" lvl="0" marL="0" rtl="0" algn="l">
              <a:spcBef>
                <a:spcPts val="0"/>
              </a:spcBef>
              <a:spcAft>
                <a:spcPts val="0"/>
              </a:spcAft>
              <a:buClr>
                <a:schemeClr val="dk1"/>
              </a:buClr>
              <a:buSzPts val="800"/>
              <a:buNone/>
            </a:pPr>
            <a:r>
              <a:rPr lang="ru" sz="800"/>
              <a:t>“Искусственный интеллект”</a:t>
            </a:r>
            <a:endParaRPr/>
          </a:p>
        </p:txBody>
      </p:sp>
      <p:sp>
        <p:nvSpPr>
          <p:cNvPr id="274" name="Google Shape;274;p31"/>
          <p:cNvSpPr txBox="1"/>
          <p:nvPr>
            <p:ph idx="2" type="body"/>
          </p:nvPr>
        </p:nvSpPr>
        <p:spPr>
          <a:xfrm>
            <a:off x="4694565" y="880372"/>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2025</a:t>
            </a:r>
            <a:endParaRPr/>
          </a:p>
        </p:txBody>
      </p:sp>
      <p:sp>
        <p:nvSpPr>
          <p:cNvPr id="275" name="Google Shape;275;p31"/>
          <p:cNvSpPr txBox="1"/>
          <p:nvPr>
            <p:ph idx="2" type="body"/>
          </p:nvPr>
        </p:nvSpPr>
        <p:spPr>
          <a:xfrm>
            <a:off x="6626090" y="880359"/>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Команда 70</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2"/>
          <p:cNvSpPr txBox="1"/>
          <p:nvPr>
            <p:ph type="title"/>
          </p:nvPr>
        </p:nvSpPr>
        <p:spPr>
          <a:xfrm>
            <a:off x="515624" y="933442"/>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MuSiQue</a:t>
            </a:r>
            <a:endParaRPr/>
          </a:p>
        </p:txBody>
      </p:sp>
      <p:sp>
        <p:nvSpPr>
          <p:cNvPr id="281" name="Google Shape;281;p32"/>
          <p:cNvSpPr txBox="1"/>
          <p:nvPr>
            <p:ph idx="4" type="body"/>
          </p:nvPr>
        </p:nvSpPr>
        <p:spPr>
          <a:xfrm>
            <a:off x="515625" y="1314450"/>
            <a:ext cx="8089200" cy="720900"/>
          </a:xfrm>
          <a:prstGeom prst="rect">
            <a:avLst/>
          </a:prstGeom>
          <a:noFill/>
          <a:ln>
            <a:noFill/>
          </a:ln>
        </p:spPr>
        <p:txBody>
          <a:bodyPr anchorCtr="0" anchor="t" bIns="34275" lIns="0" spcFirstLastPara="1" rIns="0" wrap="square" tIns="0">
            <a:normAutofit/>
          </a:bodyPr>
          <a:lstStyle/>
          <a:p>
            <a:pPr indent="0" lvl="0" marL="0" rtl="0" algn="l">
              <a:lnSpc>
                <a:spcPct val="115000"/>
              </a:lnSpc>
              <a:spcBef>
                <a:spcPts val="1400"/>
              </a:spcBef>
              <a:spcAft>
                <a:spcPts val="400"/>
              </a:spcAft>
              <a:buNone/>
            </a:pPr>
            <a:r>
              <a:rPr lang="ru" sz="1200">
                <a:solidFill>
                  <a:srgbClr val="0A204B"/>
                </a:solidFill>
              </a:rPr>
              <a:t>Содержит 40K multi-hop вопросов и ответы на них, собранные из различных датасетов (SQuAD, T-REx, Natural Questions, MLQA, Zero Shot RE). Среди вопросов есть такие, для которых нет ответа в предложенных параграфах.</a:t>
            </a:r>
            <a:endParaRPr sz="1200">
              <a:solidFill>
                <a:srgbClr val="0A204B"/>
              </a:solidFill>
            </a:endParaRPr>
          </a:p>
        </p:txBody>
      </p:sp>
      <p:sp>
        <p:nvSpPr>
          <p:cNvPr id="282" name="Google Shape;282;p32"/>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283" name="Google Shape;283;p32"/>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284" name="Google Shape;284;p32"/>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“Данные”</a:t>
            </a:r>
            <a:endParaRPr/>
          </a:p>
        </p:txBody>
      </p:sp>
      <p:sp>
        <p:nvSpPr>
          <p:cNvPr id="285" name="Google Shape;285;p32"/>
          <p:cNvSpPr txBox="1"/>
          <p:nvPr/>
        </p:nvSpPr>
        <p:spPr>
          <a:xfrm>
            <a:off x="449700" y="4520675"/>
            <a:ext cx="8244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ru" sz="1200">
                <a:solidFill>
                  <a:srgbClr val="0A204B"/>
                </a:solidFill>
              </a:rPr>
              <a:t>Репозиторий датасета</a:t>
            </a:r>
            <a:r>
              <a:rPr lang="ru" sz="1200">
                <a:solidFill>
                  <a:srgbClr val="0A204B"/>
                </a:solidFill>
              </a:rPr>
              <a:t>:</a:t>
            </a:r>
            <a:r>
              <a:rPr lang="ru" sz="1200">
                <a:solidFill>
                  <a:srgbClr val="0A204B"/>
                </a:solidFill>
                <a:uFill>
                  <a:noFill/>
                </a:uFill>
                <a:hlinkClick r:id="rId3">
                  <a:extLst>
                    <a:ext uri="{A12FA001-AC4F-418D-AE19-62706E023703}">
                      <ahyp:hlinkClr val="tx"/>
                    </a:ext>
                  </a:extLst>
                </a:hlinkClick>
              </a:rPr>
              <a:t> </a:t>
            </a:r>
            <a:r>
              <a:rPr lang="ru" sz="1200" u="sng">
                <a:solidFill>
                  <a:srgbClr val="1C3AA9"/>
                </a:solidFill>
                <a:hlinkClick r:id="rId4">
                  <a:extLst>
                    <a:ext uri="{A12FA001-AC4F-418D-AE19-62706E023703}">
                      <ahyp:hlinkClr val="tx"/>
                    </a:ext>
                  </a:extLst>
                </a:hlinkClick>
              </a:rPr>
              <a:t>https://github.com/stonybrooknlp/musique</a:t>
            </a:r>
            <a:endParaRPr sz="1200">
              <a:solidFill>
                <a:srgbClr val="0A204B"/>
              </a:solidFill>
            </a:endParaRPr>
          </a:p>
        </p:txBody>
      </p:sp>
      <p:pic>
        <p:nvPicPr>
          <p:cNvPr id="286" name="Google Shape;286;p32"/>
          <p:cNvPicPr preferRelativeResize="0"/>
          <p:nvPr/>
        </p:nvPicPr>
        <p:blipFill rotWithShape="1">
          <a:blip r:embed="rId5">
            <a:alphaModFix/>
          </a:blip>
          <a:srcRect b="21568" l="0" r="18719" t="0"/>
          <a:stretch/>
        </p:blipFill>
        <p:spPr>
          <a:xfrm>
            <a:off x="567950" y="2159750"/>
            <a:ext cx="3876451" cy="1685450"/>
          </a:xfrm>
          <a:prstGeom prst="rect">
            <a:avLst/>
          </a:prstGeom>
          <a:noFill/>
          <a:ln>
            <a:noFill/>
          </a:ln>
        </p:spPr>
      </p:pic>
      <p:pic>
        <p:nvPicPr>
          <p:cNvPr id="287" name="Google Shape;287;p32"/>
          <p:cNvPicPr preferRelativeResize="0"/>
          <p:nvPr/>
        </p:nvPicPr>
        <p:blipFill>
          <a:blip r:embed="rId6">
            <a:alphaModFix/>
          </a:blip>
          <a:stretch>
            <a:fillRect/>
          </a:stretch>
        </p:blipFill>
        <p:spPr>
          <a:xfrm>
            <a:off x="4900775" y="1959150"/>
            <a:ext cx="3556562" cy="1871800"/>
          </a:xfrm>
          <a:prstGeom prst="rect">
            <a:avLst/>
          </a:prstGeom>
          <a:noFill/>
          <a:ln>
            <a:noFill/>
          </a:ln>
        </p:spPr>
      </p:pic>
      <p:sp>
        <p:nvSpPr>
          <p:cNvPr id="288" name="Google Shape;288;p32"/>
          <p:cNvSpPr txBox="1"/>
          <p:nvPr>
            <p:ph idx="4" type="body"/>
          </p:nvPr>
        </p:nvSpPr>
        <p:spPr>
          <a:xfrm>
            <a:off x="1804125" y="3896800"/>
            <a:ext cx="1035000" cy="306000"/>
          </a:xfrm>
          <a:prstGeom prst="rect">
            <a:avLst/>
          </a:prstGeom>
          <a:noFill/>
          <a:ln>
            <a:noFill/>
          </a:ln>
        </p:spPr>
        <p:txBody>
          <a:bodyPr anchorCtr="0" anchor="t" bIns="34275" lIns="0" spcFirstLastPara="1" rIns="0" wrap="square" tIns="0">
            <a:normAutofit/>
          </a:bodyPr>
          <a:lstStyle/>
          <a:p>
            <a:pPr indent="0" lvl="0" marL="0" rtl="0" algn="l">
              <a:lnSpc>
                <a:spcPct val="115000"/>
              </a:lnSpc>
              <a:spcBef>
                <a:spcPts val="1400"/>
              </a:spcBef>
              <a:spcAft>
                <a:spcPts val="400"/>
              </a:spcAft>
              <a:buNone/>
            </a:pPr>
            <a:r>
              <a:rPr lang="ru" sz="1200">
                <a:solidFill>
                  <a:srgbClr val="0A204B"/>
                </a:solidFill>
              </a:rPr>
              <a:t>Срез данных</a:t>
            </a:r>
            <a:endParaRPr sz="1200">
              <a:solidFill>
                <a:srgbClr val="0A204B"/>
              </a:solidFill>
            </a:endParaRPr>
          </a:p>
        </p:txBody>
      </p:sp>
      <p:sp>
        <p:nvSpPr>
          <p:cNvPr id="289" name="Google Shape;289;p32"/>
          <p:cNvSpPr txBox="1"/>
          <p:nvPr>
            <p:ph idx="4" type="body"/>
          </p:nvPr>
        </p:nvSpPr>
        <p:spPr>
          <a:xfrm>
            <a:off x="5735900" y="3896800"/>
            <a:ext cx="1781700" cy="306000"/>
          </a:xfrm>
          <a:prstGeom prst="rect">
            <a:avLst/>
          </a:prstGeom>
          <a:noFill/>
          <a:ln>
            <a:noFill/>
          </a:ln>
        </p:spPr>
        <p:txBody>
          <a:bodyPr anchorCtr="0" anchor="t" bIns="34275" lIns="0" spcFirstLastPara="1" rIns="0" wrap="square" tIns="0">
            <a:normAutofit fontScale="92500"/>
          </a:bodyPr>
          <a:lstStyle/>
          <a:p>
            <a:pPr indent="0" lvl="0" marL="0" rtl="0" algn="l">
              <a:lnSpc>
                <a:spcPct val="115000"/>
              </a:lnSpc>
              <a:spcBef>
                <a:spcPts val="1400"/>
              </a:spcBef>
              <a:spcAft>
                <a:spcPts val="400"/>
              </a:spcAft>
              <a:buNone/>
            </a:pPr>
            <a:r>
              <a:rPr lang="ru" sz="1200">
                <a:solidFill>
                  <a:srgbClr val="0A204B"/>
                </a:solidFill>
              </a:rPr>
              <a:t>Облако слов для questions</a:t>
            </a:r>
            <a:endParaRPr sz="1200">
              <a:solidFill>
                <a:srgbClr val="0A204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3"/>
          <p:cNvSpPr txBox="1"/>
          <p:nvPr>
            <p:ph type="title"/>
          </p:nvPr>
        </p:nvSpPr>
        <p:spPr>
          <a:xfrm>
            <a:off x="515624" y="857242"/>
            <a:ext cx="3241800" cy="5829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dk1"/>
              </a:buClr>
              <a:buSzPts val="1800"/>
              <a:buFont typeface="Arial"/>
              <a:buNone/>
            </a:pPr>
            <a:r>
              <a:rPr lang="ru"/>
              <a:t>HotPot</a:t>
            </a:r>
            <a:endParaRPr/>
          </a:p>
        </p:txBody>
      </p:sp>
      <p:sp>
        <p:nvSpPr>
          <p:cNvPr id="295" name="Google Shape;295;p33"/>
          <p:cNvSpPr txBox="1"/>
          <p:nvPr>
            <p:ph idx="4" type="body"/>
          </p:nvPr>
        </p:nvSpPr>
        <p:spPr>
          <a:xfrm>
            <a:off x="515625" y="1238250"/>
            <a:ext cx="8089200" cy="720900"/>
          </a:xfrm>
          <a:prstGeom prst="rect">
            <a:avLst/>
          </a:prstGeom>
          <a:noFill/>
          <a:ln>
            <a:noFill/>
          </a:ln>
        </p:spPr>
        <p:txBody>
          <a:bodyPr anchorCtr="0" anchor="t" bIns="34275" lIns="0" spcFirstLastPara="1" rIns="0" wrap="square" tIns="0">
            <a:normAutofit fontScale="92500"/>
          </a:bodyPr>
          <a:lstStyle/>
          <a:p>
            <a:pPr indent="0" lvl="0" marL="0" rtl="0" algn="l">
              <a:lnSpc>
                <a:spcPct val="115000"/>
              </a:lnSpc>
              <a:spcBef>
                <a:spcPts val="1400"/>
              </a:spcBef>
              <a:spcAft>
                <a:spcPts val="400"/>
              </a:spcAft>
              <a:buNone/>
            </a:pPr>
            <a:r>
              <a:rPr lang="ru" sz="1200">
                <a:solidFill>
                  <a:srgbClr val="0A204B"/>
                </a:solidFill>
              </a:rPr>
              <a:t>Содержит 113K вопросов, основанных на Википедии. Все вопросы делятся на 2 категории: bridge и comparison. Вопросы первого типа предполагают, что для ответа модель должна найти "промежуточный" ответ, на основе которого можно будет вычислить итоговый. Вопросы второго типа построены на сравнении двух сущностей из одной категории.</a:t>
            </a:r>
            <a:endParaRPr sz="1200">
              <a:solidFill>
                <a:srgbClr val="0A204B"/>
              </a:solidFill>
            </a:endParaRPr>
          </a:p>
        </p:txBody>
      </p:sp>
      <p:sp>
        <p:nvSpPr>
          <p:cNvPr id="296" name="Google Shape;296;p33"/>
          <p:cNvSpPr txBox="1"/>
          <p:nvPr>
            <p:ph idx="2" type="body"/>
          </p:nvPr>
        </p:nvSpPr>
        <p:spPr>
          <a:xfrm>
            <a:off x="8577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Магистерская программа </a:t>
            </a:r>
            <a:endParaRPr/>
          </a:p>
          <a:p>
            <a:pPr indent="0" lvl="0" marL="0" marR="0" rtl="0" algn="l">
              <a:lnSpc>
                <a:spcPct val="100000"/>
              </a:lnSpc>
              <a:spcBef>
                <a:spcPts val="0"/>
              </a:spcBef>
              <a:spcAft>
                <a:spcPts val="0"/>
              </a:spcAft>
              <a:buClr>
                <a:schemeClr val="dk1"/>
              </a:buClr>
              <a:buSzPts val="800"/>
              <a:buFont typeface="Arial"/>
              <a:buNone/>
            </a:pPr>
            <a:r>
              <a:rPr lang="ru"/>
              <a:t>“Искусственный интеллект”</a:t>
            </a:r>
            <a:endParaRPr/>
          </a:p>
        </p:txBody>
      </p:sp>
      <p:sp>
        <p:nvSpPr>
          <p:cNvPr id="297" name="Google Shape;297;p33"/>
          <p:cNvSpPr txBox="1"/>
          <p:nvPr>
            <p:ph idx="3" type="body"/>
          </p:nvPr>
        </p:nvSpPr>
        <p:spPr>
          <a:xfrm>
            <a:off x="2594372" y="411540"/>
            <a:ext cx="1552500" cy="3060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0E2D69"/>
              </a:buClr>
              <a:buSzPts val="800"/>
              <a:buNone/>
            </a:pPr>
            <a:r>
              <a:rPr lang="ru"/>
              <a:t>2025</a:t>
            </a:r>
            <a:endParaRPr/>
          </a:p>
        </p:txBody>
      </p:sp>
      <p:sp>
        <p:nvSpPr>
          <p:cNvPr id="298" name="Google Shape;298;p33"/>
          <p:cNvSpPr txBox="1"/>
          <p:nvPr>
            <p:ph idx="2" type="body"/>
          </p:nvPr>
        </p:nvSpPr>
        <p:spPr>
          <a:xfrm>
            <a:off x="4748367" y="405678"/>
            <a:ext cx="1426500" cy="3120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r>
              <a:rPr lang="ru"/>
              <a:t>Раздел “Данные”</a:t>
            </a:r>
            <a:endParaRPr/>
          </a:p>
        </p:txBody>
      </p:sp>
      <p:sp>
        <p:nvSpPr>
          <p:cNvPr id="299" name="Google Shape;299;p33"/>
          <p:cNvSpPr txBox="1"/>
          <p:nvPr/>
        </p:nvSpPr>
        <p:spPr>
          <a:xfrm>
            <a:off x="449700" y="4520675"/>
            <a:ext cx="8244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ru" sz="1200">
                <a:solidFill>
                  <a:srgbClr val="0A204B"/>
                </a:solidFill>
              </a:rPr>
              <a:t>Репозиторий датасета:</a:t>
            </a:r>
            <a:r>
              <a:rPr lang="ru" sz="1200">
                <a:solidFill>
                  <a:srgbClr val="0A204B"/>
                </a:solidFill>
                <a:uFill>
                  <a:noFill/>
                </a:uFill>
                <a:hlinkClick r:id="rId3">
                  <a:extLst>
                    <a:ext uri="{A12FA001-AC4F-418D-AE19-62706E023703}">
                      <ahyp:hlinkClr val="tx"/>
                    </a:ext>
                  </a:extLst>
                </a:hlinkClick>
              </a:rPr>
              <a:t> </a:t>
            </a:r>
            <a:r>
              <a:rPr lang="ru" sz="1200" u="sng">
                <a:solidFill>
                  <a:srgbClr val="1C3AA9"/>
                </a:solidFill>
                <a:hlinkClick r:id="rId4">
                  <a:extLst>
                    <a:ext uri="{A12FA001-AC4F-418D-AE19-62706E023703}">
                      <ahyp:hlinkClr val="tx"/>
                    </a:ext>
                  </a:extLst>
                </a:hlinkClick>
              </a:rPr>
              <a:t>https://hotpotqa.github.io/</a:t>
            </a:r>
            <a:r>
              <a:rPr lang="ru" sz="1200">
                <a:solidFill>
                  <a:srgbClr val="666666"/>
                </a:solidFill>
              </a:rPr>
              <a:t> </a:t>
            </a:r>
            <a:endParaRPr sz="1200">
              <a:solidFill>
                <a:srgbClr val="0A204B"/>
              </a:solidFill>
            </a:endParaRPr>
          </a:p>
        </p:txBody>
      </p:sp>
      <p:sp>
        <p:nvSpPr>
          <p:cNvPr id="300" name="Google Shape;300;p33"/>
          <p:cNvSpPr txBox="1"/>
          <p:nvPr>
            <p:ph idx="4" type="body"/>
          </p:nvPr>
        </p:nvSpPr>
        <p:spPr>
          <a:xfrm>
            <a:off x="2185125" y="3592000"/>
            <a:ext cx="1035000" cy="306000"/>
          </a:xfrm>
          <a:prstGeom prst="rect">
            <a:avLst/>
          </a:prstGeom>
          <a:noFill/>
          <a:ln>
            <a:noFill/>
          </a:ln>
        </p:spPr>
        <p:txBody>
          <a:bodyPr anchorCtr="0" anchor="t" bIns="34275" lIns="0" spcFirstLastPara="1" rIns="0" wrap="square" tIns="0">
            <a:normAutofit/>
          </a:bodyPr>
          <a:lstStyle/>
          <a:p>
            <a:pPr indent="0" lvl="0" marL="0" rtl="0" algn="l">
              <a:lnSpc>
                <a:spcPct val="115000"/>
              </a:lnSpc>
              <a:spcBef>
                <a:spcPts val="1400"/>
              </a:spcBef>
              <a:spcAft>
                <a:spcPts val="400"/>
              </a:spcAft>
              <a:buNone/>
            </a:pPr>
            <a:r>
              <a:rPr lang="ru" sz="1200">
                <a:solidFill>
                  <a:srgbClr val="0A204B"/>
                </a:solidFill>
              </a:rPr>
              <a:t>Срез данных</a:t>
            </a:r>
            <a:endParaRPr sz="1200">
              <a:solidFill>
                <a:srgbClr val="0A204B"/>
              </a:solidFill>
            </a:endParaRPr>
          </a:p>
        </p:txBody>
      </p:sp>
      <p:sp>
        <p:nvSpPr>
          <p:cNvPr id="301" name="Google Shape;301;p33"/>
          <p:cNvSpPr txBox="1"/>
          <p:nvPr>
            <p:ph idx="4" type="body"/>
          </p:nvPr>
        </p:nvSpPr>
        <p:spPr>
          <a:xfrm>
            <a:off x="5735900" y="4277800"/>
            <a:ext cx="1781700" cy="306000"/>
          </a:xfrm>
          <a:prstGeom prst="rect">
            <a:avLst/>
          </a:prstGeom>
          <a:noFill/>
          <a:ln>
            <a:noFill/>
          </a:ln>
        </p:spPr>
        <p:txBody>
          <a:bodyPr anchorCtr="0" anchor="t" bIns="34275" lIns="0" spcFirstLastPara="1" rIns="0" wrap="square" tIns="0">
            <a:normAutofit fontScale="92500"/>
          </a:bodyPr>
          <a:lstStyle/>
          <a:p>
            <a:pPr indent="0" lvl="0" marL="0" rtl="0" algn="l">
              <a:lnSpc>
                <a:spcPct val="115000"/>
              </a:lnSpc>
              <a:spcBef>
                <a:spcPts val="1400"/>
              </a:spcBef>
              <a:spcAft>
                <a:spcPts val="400"/>
              </a:spcAft>
              <a:buNone/>
            </a:pPr>
            <a:r>
              <a:rPr lang="ru" sz="1200">
                <a:solidFill>
                  <a:srgbClr val="0A204B"/>
                </a:solidFill>
              </a:rPr>
              <a:t>Триграммы</a:t>
            </a:r>
            <a:r>
              <a:rPr lang="ru" sz="1200">
                <a:solidFill>
                  <a:srgbClr val="0A204B"/>
                </a:solidFill>
              </a:rPr>
              <a:t> для questions</a:t>
            </a:r>
            <a:endParaRPr sz="1200">
              <a:solidFill>
                <a:srgbClr val="0A204B"/>
              </a:solidFill>
            </a:endParaRPr>
          </a:p>
        </p:txBody>
      </p:sp>
      <p:pic>
        <p:nvPicPr>
          <p:cNvPr id="302" name="Google Shape;302;p33"/>
          <p:cNvPicPr preferRelativeResize="0"/>
          <p:nvPr/>
        </p:nvPicPr>
        <p:blipFill rotWithShape="1">
          <a:blip r:embed="rId5">
            <a:alphaModFix/>
          </a:blip>
          <a:srcRect b="0" l="0" r="22714" t="0"/>
          <a:stretch/>
        </p:blipFill>
        <p:spPr>
          <a:xfrm>
            <a:off x="600825" y="2404550"/>
            <a:ext cx="4153871" cy="1073325"/>
          </a:xfrm>
          <a:prstGeom prst="rect">
            <a:avLst/>
          </a:prstGeom>
          <a:noFill/>
          <a:ln>
            <a:noFill/>
          </a:ln>
        </p:spPr>
      </p:pic>
      <p:pic>
        <p:nvPicPr>
          <p:cNvPr id="303" name="Google Shape;303;p33"/>
          <p:cNvPicPr preferRelativeResize="0"/>
          <p:nvPr/>
        </p:nvPicPr>
        <p:blipFill rotWithShape="1">
          <a:blip r:embed="rId6">
            <a:alphaModFix/>
          </a:blip>
          <a:srcRect b="21145" l="0" r="0" t="15826"/>
          <a:stretch/>
        </p:blipFill>
        <p:spPr>
          <a:xfrm>
            <a:off x="5059175" y="2010400"/>
            <a:ext cx="3518802" cy="20489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4"/>
          <p:cNvSpPr txBox="1"/>
          <p:nvPr>
            <p:ph type="title"/>
          </p:nvPr>
        </p:nvSpPr>
        <p:spPr>
          <a:xfrm>
            <a:off x="770975" y="2177328"/>
            <a:ext cx="5725500" cy="14838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rgbClr val="0E2D69"/>
              </a:buClr>
              <a:buSzPts val="3200"/>
              <a:buFont typeface="Arial"/>
              <a:buNone/>
            </a:pPr>
            <a:r>
              <a:rPr lang="ru"/>
              <a:t>Метрики качества</a:t>
            </a:r>
            <a:endParaRPr/>
          </a:p>
        </p:txBody>
      </p:sp>
      <p:sp>
        <p:nvSpPr>
          <p:cNvPr id="309" name="Google Shape;309;p34"/>
          <p:cNvSpPr txBox="1"/>
          <p:nvPr>
            <p:ph idx="1" type="body"/>
          </p:nvPr>
        </p:nvSpPr>
        <p:spPr>
          <a:xfrm>
            <a:off x="1556210" y="890881"/>
            <a:ext cx="2886600" cy="326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800"/>
              <a:buNone/>
            </a:pPr>
            <a:r>
              <a:rPr lang="ru" sz="800"/>
              <a:t>Магистерская программа </a:t>
            </a:r>
            <a:endParaRPr sz="800"/>
          </a:p>
          <a:p>
            <a:pPr indent="0" lvl="0" marL="0" rtl="0" algn="l">
              <a:spcBef>
                <a:spcPts val="0"/>
              </a:spcBef>
              <a:spcAft>
                <a:spcPts val="0"/>
              </a:spcAft>
              <a:buClr>
                <a:schemeClr val="dk1"/>
              </a:buClr>
              <a:buSzPts val="800"/>
              <a:buNone/>
            </a:pPr>
            <a:r>
              <a:rPr lang="ru" sz="800"/>
              <a:t>“Искусственный интеллект”</a:t>
            </a:r>
            <a:endParaRPr/>
          </a:p>
        </p:txBody>
      </p:sp>
      <p:sp>
        <p:nvSpPr>
          <p:cNvPr id="310" name="Google Shape;310;p34"/>
          <p:cNvSpPr txBox="1"/>
          <p:nvPr>
            <p:ph idx="2" type="body"/>
          </p:nvPr>
        </p:nvSpPr>
        <p:spPr>
          <a:xfrm>
            <a:off x="4694565" y="880372"/>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2025</a:t>
            </a:r>
            <a:endParaRPr/>
          </a:p>
        </p:txBody>
      </p:sp>
      <p:sp>
        <p:nvSpPr>
          <p:cNvPr id="311" name="Google Shape;311;p34"/>
          <p:cNvSpPr txBox="1"/>
          <p:nvPr>
            <p:ph idx="2" type="body"/>
          </p:nvPr>
        </p:nvSpPr>
        <p:spPr>
          <a:xfrm>
            <a:off x="6626090" y="880359"/>
            <a:ext cx="1708500" cy="3474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0E2D69"/>
              </a:buClr>
              <a:buSzPts val="900"/>
              <a:buFont typeface="Arial"/>
              <a:buNone/>
            </a:pPr>
            <a:r>
              <a:rPr lang="ru"/>
              <a:t>Команда 70</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Пользовательские 1">
      <a:dk1>
        <a:srgbClr val="0F2C68"/>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